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90" r:id="rId3"/>
    <p:sldId id="300" r:id="rId4"/>
    <p:sldId id="305" r:id="rId5"/>
    <p:sldId id="278" r:id="rId6"/>
    <p:sldId id="297" r:id="rId7"/>
    <p:sldId id="279" r:id="rId8"/>
    <p:sldId id="257" r:id="rId9"/>
    <p:sldId id="276" r:id="rId10"/>
    <p:sldId id="258" r:id="rId11"/>
    <p:sldId id="313" r:id="rId12"/>
    <p:sldId id="312" r:id="rId13"/>
    <p:sldId id="311" r:id="rId14"/>
    <p:sldId id="301" r:id="rId15"/>
    <p:sldId id="302" r:id="rId16"/>
    <p:sldId id="303" r:id="rId17"/>
    <p:sldId id="259" r:id="rId18"/>
    <p:sldId id="261" r:id="rId19"/>
    <p:sldId id="314" r:id="rId20"/>
    <p:sldId id="262" r:id="rId21"/>
    <p:sldId id="304" r:id="rId22"/>
    <p:sldId id="307" r:id="rId23"/>
    <p:sldId id="308" r:id="rId24"/>
    <p:sldId id="310" r:id="rId25"/>
    <p:sldId id="263" r:id="rId26"/>
    <p:sldId id="270" r:id="rId27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7BF"/>
    <a:srgbClr val="EEE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93" autoAdjust="0"/>
    <p:restoredTop sz="88969" autoAdjust="0"/>
  </p:normalViewPr>
  <p:slideViewPr>
    <p:cSldViewPr snapToGrid="0">
      <p:cViewPr varScale="1">
        <p:scale>
          <a:sx n="95" d="100"/>
          <a:sy n="9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33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6AE1E-A85F-4D0F-8D60-E90209F78A10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70F0C-024F-4CC7-901D-A9D71C290A1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56425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70F0C-024F-4CC7-901D-A9D71C290A10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66825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FB82D-9BBF-7FA7-4F6F-B10F9B433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8BEF77-67DC-5C7D-70C9-F1E0D48AB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92E92E-2080-2E43-CA35-4F5943B04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52A963-FED1-34BB-B5C2-DFD5BCED9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70F0C-024F-4CC7-901D-A9D71C290A10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15477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2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Réfection complète de la voirie, des fondations et revêtements (démolition des trottoirs, bordures et voiries), terrassements et réalisation complète des voiries. 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800" dirty="0">
              <a:solidFill>
                <a:schemeClr val="bg1">
                  <a:lumMod val="6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Chemisage de l’égouttage côté Place de la Gare</a:t>
            </a:r>
            <a:endParaRPr lang="fr-FR" sz="1200" dirty="0">
              <a:solidFill>
                <a:schemeClr val="bg1">
                  <a:lumMod val="6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800" dirty="0">
              <a:solidFill>
                <a:schemeClr val="bg1">
                  <a:lumMod val="6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i="0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uLnTx/>
                <a:uFillTx/>
                <a:latin typeface="Arial" panose="020B0604020202020204" pitchFamily="34" charset="0"/>
                <a:cs typeface="Times New Roman" panose="02020603050405020304" pitchFamily="18" charset="0"/>
              </a:rPr>
              <a:t>Réfection complète des égouttages </a:t>
            </a: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kumimoji="0" lang="fr-FR" i="0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uLnTx/>
                <a:uFillTx/>
                <a:latin typeface="Arial" panose="020B0604020202020204" pitchFamily="34" charset="0"/>
                <a:cs typeface="Times New Roman" panose="02020603050405020304" pitchFamily="18" charset="0"/>
              </a:rPr>
              <a:t>démolition des égouts </a:t>
            </a: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existants, terrassement des tranchées, pose de nouveaux égouttages et chambres de chute (lutte contre les inondations), raccordements particuliers. 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8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Création des égouttages entre la rue Cotonnière et la rue de la Passerelle : terrassement des tranchées, pose des égouttages et chambres de chute (lutte contre les inondations), raccordements 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8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Distribution d’eau : tranchées, pose de nouvelles conduites, reprise des raccordements existants, pose de bouche d’incendie.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70F0C-024F-4CC7-901D-A9D71C290A10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2084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507B7-6569-07C8-DEA1-3240463D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AD3206-A1BC-D0A1-49CF-827565CC7D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330999-9D33-D6A3-642D-62CD269A2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2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Réfection complète de la voirie, des fondations et revêtements (démolition des trottoirs, bordures et voiries), terrassements et réalisation complète des voiries. 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800" dirty="0">
              <a:solidFill>
                <a:schemeClr val="bg1">
                  <a:lumMod val="6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Chemisage de l’égouttage côté Place de la Gare</a:t>
            </a:r>
            <a:endParaRPr lang="fr-FR" sz="1200" dirty="0">
              <a:solidFill>
                <a:schemeClr val="bg1">
                  <a:lumMod val="6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800" dirty="0">
              <a:solidFill>
                <a:schemeClr val="bg1">
                  <a:lumMod val="6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i="0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uLnTx/>
                <a:uFillTx/>
                <a:latin typeface="Arial" panose="020B0604020202020204" pitchFamily="34" charset="0"/>
                <a:cs typeface="Times New Roman" panose="02020603050405020304" pitchFamily="18" charset="0"/>
              </a:rPr>
              <a:t>Réfection complète des égouttages </a:t>
            </a: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kumimoji="0" lang="fr-FR" i="0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uLnTx/>
                <a:uFillTx/>
                <a:latin typeface="Arial" panose="020B0604020202020204" pitchFamily="34" charset="0"/>
                <a:cs typeface="Times New Roman" panose="02020603050405020304" pitchFamily="18" charset="0"/>
              </a:rPr>
              <a:t>démolition des égouts </a:t>
            </a: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existants, terrassement des tranchées, pose de nouveaux égouttages et chambres de chute (lutte contre les inondations), raccordements particuliers. 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8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Création des égouttages entre la rue Cotonnière et la rue de la Passerelle : terrassement des tranchées, pose des égouttages et chambres de chute (lutte contre les inondations), raccordements 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8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Distribution d’eau : tranchées, pose de nouvelles conduites, reprise des raccordements existants, pose de bouche d’incendie.</a:t>
            </a:r>
          </a:p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D0CE48-8739-D1FA-9B9F-E21F1FEDA3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70F0C-024F-4CC7-901D-A9D71C290A10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99986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C939E-7E2B-3D1A-ECC9-05EBC2B11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550C0C-A6B8-E9F4-BF2E-6CC0A3BCE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373C919-EB28-D9AC-B268-8E2A9493F9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2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Réfection complète de la voirie, des fondations et revêtements (démolition des trottoirs, bordures et voiries), terrassements et réalisation complète des voiries. 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800" dirty="0">
              <a:solidFill>
                <a:schemeClr val="bg1">
                  <a:lumMod val="6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Chemisage de l’égouttage côté Place de la Gare</a:t>
            </a:r>
            <a:endParaRPr lang="fr-FR" sz="1200" dirty="0">
              <a:solidFill>
                <a:schemeClr val="bg1">
                  <a:lumMod val="6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800" dirty="0">
              <a:solidFill>
                <a:schemeClr val="bg1">
                  <a:lumMod val="6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i="0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uLnTx/>
                <a:uFillTx/>
                <a:latin typeface="Arial" panose="020B0604020202020204" pitchFamily="34" charset="0"/>
                <a:cs typeface="Times New Roman" panose="02020603050405020304" pitchFamily="18" charset="0"/>
              </a:rPr>
              <a:t>Réfection complète des égouttages </a:t>
            </a: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kumimoji="0" lang="fr-FR" i="0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uLnTx/>
                <a:uFillTx/>
                <a:latin typeface="Arial" panose="020B0604020202020204" pitchFamily="34" charset="0"/>
                <a:cs typeface="Times New Roman" panose="02020603050405020304" pitchFamily="18" charset="0"/>
              </a:rPr>
              <a:t>démolition des égouts </a:t>
            </a: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existants, terrassement des tranchées, pose de nouveaux égouttages et chambres de chute (lutte contre les inondations), raccordements particuliers. 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8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Création des égouttages entre la rue Cotonnière et la rue de la Passerelle : terrassement des tranchées, pose des égouttages et chambres de chute (lutte contre les inondations), raccordements 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8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Distribution d’eau : tranchées, pose de nouvelles conduites, reprise des raccordements existants, pose de bouche d’incendie.</a:t>
            </a:r>
          </a:p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E43BCF-2C98-FCDB-A33E-7EC318E8EE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70F0C-024F-4CC7-901D-A9D71C290A10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261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D5662A-7874-44F8-B900-36E9A18C7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5C6F05-D312-4D50-AA29-8D9694816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A21B0C-C3DF-446C-A32E-3F9953448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82BC2-EA24-4AA6-B30B-278509D03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CE086F-7C0D-4042-8C65-2810FA92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0921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9DF3C-4323-47B7-9454-B56C3A1B2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5F11E6-406B-4BAA-B70C-3B4FA2A26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9CC663-5F37-4E63-8261-3D7FDC42E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E741A6-03E6-4E22-B48C-26B8928D2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93995A-3DDE-4F8E-BE3F-CD520FD7C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6831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B571D-1908-412D-81D0-157E21DF4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4084CA-424C-4C15-A9F4-9781D9273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91190D-27DF-4C85-9FEF-3ADBA05E3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82C314-FFC3-4554-9E7C-EBAAE62BB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FF1689-D1B5-4EF3-A32C-3B568EDD1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00929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586BC-6378-4B6E-8B6F-C82EB5B8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00E2A6-B8F7-49CB-AAB9-8B2C9F381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14CD9A2-8E8A-4506-A30F-FB9B5E9AE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8C9FB9-C8C6-4A4D-B4D5-48D52A223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AF9713-CC5E-401A-8338-C6055F6B4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834AEB-C1FD-4B25-9349-08F47D4F6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38075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A965B-9775-4B51-BA97-916899EC8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7F6615-DB4F-4018-BFFD-5515B22A2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3A4EC0-DDE0-4AEA-8BE3-A8C1DB989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6BC358B-E3C5-48BA-9B7A-AC6D4FBD7B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0F8D0E9-2489-41E9-84EE-34AC8DF61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7A24AC7-AE41-4A9B-828E-C2D47693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7D1ECB5-4237-4F11-A8E7-00FCB9F3E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6F92C44-DFD5-497A-A6B3-2451ECEEB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15275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11A37A-AA99-4F05-8C1E-5F9CB281D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490B36E-2708-4CB1-B74C-67C306A2C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D9F266D-0C7F-4894-9B60-4494F6F2E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A9B1209-7651-4510-97D4-ED091F1F7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81980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5CA658-F74B-45A8-9ED4-5447DC73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4B49F08-517B-49E1-B0FE-E0933DDD3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DF72A5-F5DA-4EBE-981B-94399B774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713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2DF58D-15D2-401E-A8B2-F8120C049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E41F90-BBDE-4765-BE22-3D84EFABD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30067F-6464-4478-BC1E-AA05FC03F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DE4C7B-F77F-47DC-9CF1-F0A13B835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B2294-3B25-438F-A6D9-006236571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EB1588-205B-4234-9E0F-4B3C7546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54881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B4907-22FB-49A5-A3EF-7B0AE1D8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A57EB6-3AF1-421C-804D-E98CF1DF2B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5D6D0A-E18E-47F2-9237-E91454296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85C4A63-E3A9-45D5-A214-37581F61F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499888-E367-4891-82E1-0A4F03FF8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2BC0EA-A3C7-4C1B-BBC2-18257CC0F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1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42EEED-D205-4B8C-A45E-67B7E032B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92001C0-69DD-443B-9A74-1B6A424C5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F6212F-DCE5-491F-AD9F-332D95FCF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366A9-54FF-42EF-AE4D-7EFFE7AF8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A644BC-369E-4EE3-8A7D-6BEF6533D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34743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CCE21B-91EB-4C09-BC14-994C0DD483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C35D6EA-AAF9-46F3-9701-FBA250514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7E19B3-20C1-4FB4-8B67-41279A391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97CD54-31D4-459A-B3CA-577556F14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E30091-4226-4084-A7EC-195B82EBB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33542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7C2B84-BEF9-48D3-B7D9-6FE9ABFE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64DC96-8F8C-4807-8427-651E1A20C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995C2E-25B0-4E72-A426-0A06B2D45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590A0-D482-4887-BF05-9E3BADC20F7C}" type="datetimeFigureOut">
              <a:rPr lang="fr-BE" smtClean="0"/>
              <a:t>09-09-25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EE7647-D128-4748-8727-E79B0A0842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001B95-493E-41D6-BE9B-B5F4B7054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4850B-BF57-4580-BAED-83CA344705B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68425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be/url?sa=i&amp;rct=j&amp;q=&amp;esrc=s&amp;frm=1&amp;source=images&amp;cd=&amp;cad=rja&amp;docid=ygjKSAQVOHI9JM&amp;tbnid=KCzF0aqK49ylqM:&amp;ved=0CAUQjRw&amp;url=http://www.wow.arwy.org/?paged=2&amp;ei=-aRSUYTPD6m90QWAzIHoBw&amp;bvm=bv.44342787,d.d2k&amp;psig=AFQjCNHzsi0J7SNTujTVyGtUCYgP36112w&amp;ust=1364457063156336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google.be/url?sa=i&amp;rct=j&amp;q=&amp;esrc=s&amp;frm=1&amp;source=images&amp;cd=&amp;cad=rja&amp;docid=JAOPQVMCgfh4uM&amp;tbnid=ArHj_vu6eVxiqM:&amp;ved=0CAUQjRw&amp;url=http://villemeuxsureure.over-blog.com/categorie-11106467.html&amp;ei=aspRUYP5N8qu0QWXhoH4Bw&amp;bvm=bv.44158598,d.d2k&amp;psig=AFQjCNGj1jrWLSWsh8Z1w5XIYY2Y77G1zA&amp;ust=136440112387379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4758412-56C1-4DC4-99DA-FDB884141211}"/>
              </a:ext>
            </a:extLst>
          </p:cNvPr>
          <p:cNvSpPr txBox="1"/>
          <p:nvPr/>
        </p:nvSpPr>
        <p:spPr>
          <a:xfrm>
            <a:off x="1903196" y="1874728"/>
            <a:ext cx="83856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Réaménagement complet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8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l’Avenue du Château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i="0" u="sng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« Riverains 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Jeudi 27 mars 2025</a:t>
            </a:r>
          </a:p>
        </p:txBody>
      </p:sp>
      <p:pic>
        <p:nvPicPr>
          <p:cNvPr id="10" name="Picture 2" descr="http://www.arwy.org/wp-content/uploads/2011/05/outils-de-chantier.jpg">
            <a:hlinkClick r:id="rId2"/>
            <a:extLst>
              <a:ext uri="{FF2B5EF4-FFF2-40B4-BE49-F238E27FC236}">
                <a16:creationId xmlns:a16="http://schemas.microsoft.com/office/drawing/2014/main" id="{DA025400-55E9-4CCE-811F-5E06E3184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95" y="4321595"/>
            <a:ext cx="2843513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08C443-58E8-4175-A7ED-08F4711E1A37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C7DDFBE-152D-4ED9-8986-C5DE11CFF187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5" name="Image 4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797DEAB5-F813-3732-F604-F60D38C6F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1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EDBF8D5-6E43-42BB-B18E-5C0CD467F0A8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B89D664-2DC0-7592-B100-798FB5091B21}"/>
              </a:ext>
            </a:extLst>
          </p:cNvPr>
          <p:cNvSpPr txBox="1"/>
          <p:nvPr/>
        </p:nvSpPr>
        <p:spPr>
          <a:xfrm>
            <a:off x="1268392" y="1254657"/>
            <a:ext cx="10029148" cy="589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BE" sz="28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BE" sz="2800" kern="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ière</a:t>
            </a:r>
            <a:r>
              <a:rPr lang="fr-BE" sz="28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Partie : Travaux impétrants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sz="24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Remplacement des conduites de gaz et pose de câbles électriques et gaines</a:t>
            </a:r>
            <a:endParaRPr lang="fr-BE" sz="4000" kern="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endParaRPr lang="fr-BE" sz="2800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BE" sz="28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fr-BE" sz="2800" i="0" strike="noStrike" kern="0" cap="none" spc="0" normalizeH="0" baseline="30000" noProof="0" dirty="0" err="1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kumimoji="0" lang="fr-BE" sz="2800" i="0" strike="noStrike" kern="0" cap="none" spc="0" normalizeH="0" baseline="3000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BE" sz="28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Partie : Travaux Ville </a:t>
            </a:r>
            <a:endParaRPr lang="fr-BE" sz="2800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fr-BE" sz="24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Réaménagement complet de l’égouttage et de la voirie </a:t>
            </a:r>
          </a:p>
          <a:p>
            <a:pPr>
              <a:defRPr/>
            </a:pPr>
            <a:r>
              <a:rPr lang="fr-BE" sz="24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Tronçon compris entre la rue Cotonnière et la Place de la Gare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BE" sz="2800" i="0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BE" sz="28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BE" sz="2800" kern="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BE" sz="28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Partie : Tronçon compris entre l’Avenue Royale et la rue Cotonnière</a:t>
            </a:r>
          </a:p>
          <a:p>
            <a:pPr>
              <a:defRPr/>
            </a:pPr>
            <a:r>
              <a:rPr lang="fr-BE" sz="24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Travaux impétrants et ville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BE" sz="2800" i="0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BE" sz="28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/ réponses</a:t>
            </a:r>
            <a:endParaRPr kumimoji="0" lang="fr-BE" sz="2800" i="0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8" name="Image 7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5D116543-66CF-D633-59B0-8C93E9D42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D49BBE3-EEB9-7BA7-6D92-8C5903BE26DC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283220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F4F14-D651-B579-E106-9014DEB7A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835013C-DCD7-BEC0-182D-536EC9804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2" y="173178"/>
            <a:ext cx="1377584" cy="9231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042046D-3D03-6F9B-D1D0-64FB633F601C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Marquis d’Ennetières»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09A29E-C225-8D36-B01C-7B2D441307C8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718E9A7-7156-01F0-806E-E8E9E6CA0A1E}"/>
              </a:ext>
            </a:extLst>
          </p:cNvPr>
          <p:cNvSpPr txBox="1"/>
          <p:nvPr/>
        </p:nvSpPr>
        <p:spPr>
          <a:xfrm>
            <a:off x="1659324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Vue générale des différents projets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2D6B94F3-694D-6E81-C86F-8B051B933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8A5D25D-E7A0-4315-EE3A-FD3A91ADC244}"/>
              </a:ext>
            </a:extLst>
          </p:cNvPr>
          <p:cNvSpPr txBox="1"/>
          <p:nvPr/>
        </p:nvSpPr>
        <p:spPr>
          <a:xfrm>
            <a:off x="2438687" y="433176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1ACE02-D08D-CAE1-25F8-EE7D3052ACA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999" t="-448" r="158" b="31084"/>
          <a:stretch/>
        </p:blipFill>
        <p:spPr>
          <a:xfrm>
            <a:off x="2569945" y="1641180"/>
            <a:ext cx="6916071" cy="509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5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293A6-0509-3A74-D8B4-39196AA93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37DE96A-8737-B593-1818-90B02122F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2" y="173178"/>
            <a:ext cx="1377584" cy="9231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66471A-6BDA-8502-D86B-59EB6938123D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Marquis d’Ennetières»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55BF37-4BAD-AB51-8805-D4569CA09095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E9F2E4D-0716-A50C-7377-DAD39A73C184}"/>
              </a:ext>
            </a:extLst>
          </p:cNvPr>
          <p:cNvSpPr txBox="1"/>
          <p:nvPr/>
        </p:nvSpPr>
        <p:spPr>
          <a:xfrm>
            <a:off x="1659324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Vue générale des différents projets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B1336D40-368D-D2F1-2D48-AC8C8AC7F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ABBF157-FD61-309A-9A55-389CA3A8FA36}"/>
              </a:ext>
            </a:extLst>
          </p:cNvPr>
          <p:cNvSpPr txBox="1"/>
          <p:nvPr/>
        </p:nvSpPr>
        <p:spPr>
          <a:xfrm>
            <a:off x="2438687" y="433176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277B96E-0AF8-B297-0CAE-907D0D4BF8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04" y="2078378"/>
            <a:ext cx="11959389" cy="4316684"/>
          </a:xfrm>
          <a:prstGeom prst="rect">
            <a:avLst/>
          </a:prstGeom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7D30743E-E962-8452-93F9-5ECA19FDABF3}"/>
              </a:ext>
            </a:extLst>
          </p:cNvPr>
          <p:cNvSpPr txBox="1">
            <a:spLocks/>
          </p:cNvSpPr>
          <p:nvPr/>
        </p:nvSpPr>
        <p:spPr>
          <a:xfrm>
            <a:off x="265254" y="4184476"/>
            <a:ext cx="4708823" cy="18069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1800" noProof="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Commissariat – parking police – parvis </a:t>
            </a:r>
          </a:p>
          <a:p>
            <a:pPr>
              <a:defRPr/>
            </a:pPr>
            <a:r>
              <a:rPr lang="fr-BE" sz="180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Rosa Parks – parking riverains</a:t>
            </a:r>
          </a:p>
          <a:p>
            <a:pPr>
              <a:defRPr/>
            </a:pPr>
            <a:r>
              <a:rPr lang="fr-BE" sz="1800" dirty="0">
                <a:solidFill>
                  <a:schemeClr val="tx1"/>
                </a:soli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Avenue du Château Partie 1</a:t>
            </a:r>
          </a:p>
          <a:p>
            <a:pPr>
              <a:defRPr/>
            </a:pPr>
            <a:r>
              <a:rPr lang="fr-BE" sz="1800" noProof="0" dirty="0">
                <a:solidFill>
                  <a:schemeClr val="bg1"/>
                </a:solidFill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Avenue du Château Partie 2</a:t>
            </a:r>
            <a:endParaRPr kumimoji="0" lang="fr-BE" sz="140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341F1D72-B973-7368-6C70-5B9489B877F3}"/>
              </a:ext>
            </a:extLst>
          </p:cNvPr>
          <p:cNvSpPr/>
          <p:nvPr/>
        </p:nvSpPr>
        <p:spPr>
          <a:xfrm>
            <a:off x="4659752" y="4229304"/>
            <a:ext cx="171450" cy="571500"/>
          </a:xfrm>
          <a:custGeom>
            <a:avLst/>
            <a:gdLst>
              <a:gd name="connsiteX0" fmla="*/ 9525 w 171450"/>
              <a:gd name="connsiteY0" fmla="*/ 0 h 571500"/>
              <a:gd name="connsiteX1" fmla="*/ 171450 w 171450"/>
              <a:gd name="connsiteY1" fmla="*/ 0 h 571500"/>
              <a:gd name="connsiteX2" fmla="*/ 171450 w 171450"/>
              <a:gd name="connsiteY2" fmla="*/ 571500 h 571500"/>
              <a:gd name="connsiteX3" fmla="*/ 0 w 171450"/>
              <a:gd name="connsiteY3" fmla="*/ 5715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50" h="571500">
                <a:moveTo>
                  <a:pt x="9525" y="0"/>
                </a:moveTo>
                <a:lnTo>
                  <a:pt x="171450" y="0"/>
                </a:lnTo>
                <a:lnTo>
                  <a:pt x="171450" y="571500"/>
                </a:lnTo>
                <a:lnTo>
                  <a:pt x="0" y="57150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59B1173-F460-E64E-5374-5137C6FB7D28}"/>
              </a:ext>
            </a:extLst>
          </p:cNvPr>
          <p:cNvSpPr txBox="1">
            <a:spLocks/>
          </p:cNvSpPr>
          <p:nvPr/>
        </p:nvSpPr>
        <p:spPr>
          <a:xfrm>
            <a:off x="4856145" y="4390684"/>
            <a:ext cx="2345002" cy="571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fr-BE" sz="14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 prévisionnelle : 30 juin</a:t>
            </a:r>
            <a:endParaRPr kumimoji="0" lang="fr-BE" sz="1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1408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D5A159E-35C9-495B-86A9-421E724D1C56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860C1B-0740-4427-B68D-D38FABCD4581}"/>
              </a:ext>
            </a:extLst>
          </p:cNvPr>
          <p:cNvSpPr txBox="1"/>
          <p:nvPr/>
        </p:nvSpPr>
        <p:spPr>
          <a:xfrm>
            <a:off x="1670046" y="2095941"/>
            <a:ext cx="8851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fr-BE" sz="2800" b="1" i="0" strike="noStrike" kern="0" cap="none" spc="0" normalizeH="0" baseline="3000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ière</a:t>
            </a: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Partie</a:t>
            </a: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208A6FDD-BE83-4662-A20B-89F85F5C2359}"/>
              </a:ext>
            </a:extLst>
          </p:cNvPr>
          <p:cNvSpPr txBox="1">
            <a:spLocks/>
          </p:cNvSpPr>
          <p:nvPr/>
        </p:nvSpPr>
        <p:spPr>
          <a:xfrm>
            <a:off x="1015887" y="3022431"/>
            <a:ext cx="10344840" cy="10587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BE" sz="28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Remplacement des conduites de gaz et eau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BE" sz="28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pose de câbles et de gaines</a:t>
            </a:r>
          </a:p>
        </p:txBody>
      </p:sp>
      <p:pic>
        <p:nvPicPr>
          <p:cNvPr id="10" name="Image 9" descr="Une image contenant texte, signe, jauge&#10;&#10;Description générée automatiquement">
            <a:extLst>
              <a:ext uri="{FF2B5EF4-FFF2-40B4-BE49-F238E27FC236}">
                <a16:creationId xmlns:a16="http://schemas.microsoft.com/office/drawing/2014/main" id="{1C599508-7807-4B6C-B5D7-B73195966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4" y="4518067"/>
            <a:ext cx="2520000" cy="967043"/>
          </a:xfrm>
          <a:prstGeom prst="rect">
            <a:avLst/>
          </a:prstGeom>
        </p:spPr>
      </p:pic>
      <p:pic>
        <p:nvPicPr>
          <p:cNvPr id="1026" name="Picture 2" descr="Unifiber | Waterloo">
            <a:extLst>
              <a:ext uri="{FF2B5EF4-FFF2-40B4-BE49-F238E27FC236}">
                <a16:creationId xmlns:a16="http://schemas.microsoft.com/office/drawing/2014/main" id="{066AB293-7143-92D6-8B56-91F30BDEAB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5" b="31956"/>
          <a:stretch/>
        </p:blipFill>
        <p:spPr bwMode="auto">
          <a:xfrm>
            <a:off x="6684366" y="4615873"/>
            <a:ext cx="2598712" cy="84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636F76BD-51CC-F7EB-E7DB-E7BE3A6DD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3190080-042B-D5D1-CFBD-FF50502EFA3C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3074" name="Pictur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71DD1AA4-44EF-F83C-21AE-6BDE2C12A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9359" y="4446343"/>
            <a:ext cx="2014105" cy="129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élécom - VOO - Transformation &amp; Migration vers le Cloud - Micropole Belux">
            <a:extLst>
              <a:ext uri="{FF2B5EF4-FFF2-40B4-BE49-F238E27FC236}">
                <a16:creationId xmlns:a16="http://schemas.microsoft.com/office/drawing/2014/main" id="{1059DE2F-B07E-7B5B-1986-DDAF020C1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95" y="4636655"/>
            <a:ext cx="2038541" cy="84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037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2DD44-21F0-5A04-35DB-B1906FE48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93DA109B-9726-CCEF-B7EB-E4FB0A28A9C1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4" name="Image 3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BB7A5967-4C45-5DAE-E5CD-8D4B17BE3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0944E7-C4DC-81F0-5550-118ABB7F4C9E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6AE67E-7A31-8C16-2EE5-CC0DC1EF7C86}"/>
              </a:ext>
            </a:extLst>
          </p:cNvPr>
          <p:cNvSpPr txBox="1">
            <a:spLocks/>
          </p:cNvSpPr>
          <p:nvPr/>
        </p:nvSpPr>
        <p:spPr>
          <a:xfrm>
            <a:off x="451571" y="2460568"/>
            <a:ext cx="11288852" cy="3815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fr-BE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 : </a:t>
            </a:r>
          </a:p>
          <a:p>
            <a:pPr lvl="0" algn="just">
              <a:defRPr/>
            </a:pPr>
            <a:r>
              <a:rPr lang="fr-BE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Tronçon entre rue Cotonnière et rue de la Passerelle :</a:t>
            </a:r>
          </a:p>
          <a:p>
            <a:pPr lvl="0" algn="just">
              <a:defRPr/>
            </a:pPr>
            <a:r>
              <a:rPr lang="fr-BE" sz="2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Déjà posé en 2024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20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algn="just">
              <a:defRPr/>
            </a:pPr>
            <a:r>
              <a:rPr lang="fr-BE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Tronçon entre Place de la Gare et rue de la Passerelle :</a:t>
            </a:r>
          </a:p>
          <a:p>
            <a:pPr algn="l"/>
            <a:r>
              <a:rPr lang="fr-FR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Automne 2025</a:t>
            </a:r>
          </a:p>
          <a:p>
            <a:pPr algn="l"/>
            <a:r>
              <a:rPr lang="fr-FR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 travaux impétrants Av. Château : 3 mois</a:t>
            </a:r>
            <a:endParaRPr lang="fr-BE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2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49C52D-847E-A0D3-101C-937CCD6E5C1F}"/>
              </a:ext>
            </a:extLst>
          </p:cNvPr>
          <p:cNvSpPr txBox="1"/>
          <p:nvPr/>
        </p:nvSpPr>
        <p:spPr>
          <a:xfrm>
            <a:off x="1670046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Travaux d’impétrants préalables au chantier Ville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56720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EDBF8D5-6E43-42BB-B18E-5C0CD467F0A8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E483977-DF93-4430-AF09-D57908AE4849}"/>
              </a:ext>
            </a:extLst>
          </p:cNvPr>
          <p:cNvSpPr txBox="1"/>
          <p:nvPr/>
        </p:nvSpPr>
        <p:spPr>
          <a:xfrm>
            <a:off x="1670046" y="2095941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8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fr-BE" sz="2800" b="1" i="0" strike="noStrike" kern="0" cap="none" spc="0" normalizeH="0" baseline="30000" noProof="0" dirty="0" err="1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kumimoji="0" lang="fr-BE" sz="2800" b="1" i="0" strike="noStrike" kern="0" cap="none" spc="0" normalizeH="0" baseline="3000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Partie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ABDDF69-8FDE-4866-9335-F6F5C4DEFAA6}"/>
              </a:ext>
            </a:extLst>
          </p:cNvPr>
          <p:cNvSpPr txBox="1">
            <a:spLocks/>
          </p:cNvSpPr>
          <p:nvPr/>
        </p:nvSpPr>
        <p:spPr>
          <a:xfrm>
            <a:off x="1504060" y="2933106"/>
            <a:ext cx="9417465" cy="1464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28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Réaménagement complet de l’égouttage et de la voirie </a:t>
            </a:r>
          </a:p>
          <a:p>
            <a:pPr>
              <a:defRPr/>
            </a:pPr>
            <a:r>
              <a:rPr lang="fr-BE" sz="28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Tronçon compris entre la rue Cotonnière et la Place de la Gare</a:t>
            </a:r>
          </a:p>
        </p:txBody>
      </p:sp>
      <p:pic>
        <p:nvPicPr>
          <p:cNvPr id="3" name="Image 2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B1D5536F-68C5-FC7E-B299-579EEF9B5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3C22DC6-6EB6-F099-DF8A-122F095554DD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BEA4BCB2-E0D5-F83A-72D7-AEDB34D78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004" y="4702084"/>
            <a:ext cx="2662237" cy="124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20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A4E0911-0B0F-4F72-9E46-F9C7E258C6EE}"/>
              </a:ext>
            </a:extLst>
          </p:cNvPr>
          <p:cNvSpPr txBox="1">
            <a:spLocks/>
          </p:cNvSpPr>
          <p:nvPr/>
        </p:nvSpPr>
        <p:spPr>
          <a:xfrm>
            <a:off x="451571" y="2460568"/>
            <a:ext cx="11288852" cy="4404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fr-BE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date du 04 novembre 2024 : </a:t>
            </a:r>
            <a:r>
              <a:rPr lang="fr-BE" sz="22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Conseil communal a marqué son accord concernant le projet,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BE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date du 16 décembre 2024 </a:t>
            </a:r>
            <a:r>
              <a:rPr kumimoji="0" lang="fr-BE" sz="2400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fr-BE" sz="24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2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Collège communal a approuvé l’Adjudication </a:t>
            </a:r>
            <a:r>
              <a:rPr kumimoji="0" lang="fr-BE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du projet.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2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lvl="0" algn="just">
              <a:defRPr/>
            </a:pPr>
            <a:r>
              <a:rPr lang="fr-BE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Montant estimé : </a:t>
            </a:r>
            <a:r>
              <a:rPr lang="fr-BE" sz="22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2.137.722,58 €</a:t>
            </a:r>
            <a:r>
              <a:rPr kumimoji="0" lang="fr-BE" sz="22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(TVAC).</a:t>
            </a:r>
          </a:p>
          <a:p>
            <a:pPr lvl="0" algn="just">
              <a:defRPr/>
            </a:pPr>
            <a:endParaRPr lang="fr-BE" sz="22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lang="fr-BE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L’entrepreneur sera notifié dans le courant du mois d’avril 2025</a:t>
            </a:r>
            <a:endParaRPr kumimoji="0" lang="fr-BE" sz="9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24AA55-E055-452E-8F30-9A7C924448E3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C2B2DE-37F6-48AE-9B38-A74C12343331}"/>
              </a:ext>
            </a:extLst>
          </p:cNvPr>
          <p:cNvSpPr txBox="1"/>
          <p:nvPr/>
        </p:nvSpPr>
        <p:spPr>
          <a:xfrm>
            <a:off x="1670046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Historique du projet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3" name="Image 2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D4816592-1F6A-BAA7-DEC1-30749B512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51E5D9-D0AA-64BA-35E4-D7EBF40D81B3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622851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A68D0014-D370-4042-826E-60AD1632EF4B}"/>
              </a:ext>
            </a:extLst>
          </p:cNvPr>
          <p:cNvSpPr txBox="1"/>
          <p:nvPr/>
        </p:nvSpPr>
        <p:spPr>
          <a:xfrm>
            <a:off x="1670046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 chantier : pour faire quoi?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375497-7AD5-47A5-9A2B-4ACA6CC21E32}"/>
              </a:ext>
            </a:extLst>
          </p:cNvPr>
          <p:cNvSpPr/>
          <p:nvPr/>
        </p:nvSpPr>
        <p:spPr>
          <a:xfrm>
            <a:off x="281416" y="1925440"/>
            <a:ext cx="1116763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2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Maitres d’ouvrage :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i="0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i="0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Partie </a:t>
            </a:r>
            <a:r>
              <a:rPr kumimoji="0" lang="fr-BE" i="0" u="sng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Voirie / Mobilité</a:t>
            </a:r>
            <a:r>
              <a:rPr kumimoji="0" lang="fr-BE" i="0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: Ville de Mouscron, subsidiée par la Région Wallonne;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000" i="0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Partie </a:t>
            </a:r>
            <a:r>
              <a:rPr lang="fr-BE" u="sng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Égouttage</a:t>
            </a:r>
            <a:r>
              <a:rPr lang="fr-BE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: Ipalle, </a:t>
            </a:r>
            <a:r>
              <a:rPr lang="fr-BE" kern="0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subsidée</a:t>
            </a:r>
            <a:r>
              <a:rPr lang="fr-BE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par la SPGE 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sz="1000" kern="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E1CC39-0D5A-4688-BFD7-66E8612ABBFC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1E45EC4-2E4A-48CA-955E-68B5DAA37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872" y="4555876"/>
            <a:ext cx="1972495" cy="1972495"/>
          </a:xfrm>
          <a:prstGeom prst="rect">
            <a:avLst/>
          </a:prstGeom>
        </p:spPr>
      </p:pic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77D72703-8794-C6D0-4AEB-346BB2510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C68EA04-50C8-4BBB-5955-1040FBDAD7C8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4" name="Image 3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D333A213-1309-F400-D624-D48568818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23" y="5116512"/>
            <a:ext cx="2291641" cy="1068828"/>
          </a:xfrm>
          <a:prstGeom prst="rect">
            <a:avLst/>
          </a:prstGeom>
        </p:spPr>
      </p:pic>
      <p:pic>
        <p:nvPicPr>
          <p:cNvPr id="4098" name="Picture 2" descr="Plan d'assainissement par sous-bassin hydrographique">
            <a:extLst>
              <a:ext uri="{FF2B5EF4-FFF2-40B4-BE49-F238E27FC236}">
                <a16:creationId xmlns:a16="http://schemas.microsoft.com/office/drawing/2014/main" id="{E25E6295-8D80-9FE0-9049-1ED11F5D9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799" y="4677814"/>
            <a:ext cx="1785938" cy="166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Wallonie">
            <a:extLst>
              <a:ext uri="{FF2B5EF4-FFF2-40B4-BE49-F238E27FC236}">
                <a16:creationId xmlns:a16="http://schemas.microsoft.com/office/drawing/2014/main" id="{C9628C30-2996-04ED-98BB-AEFC419BBD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10"/>
          <a:stretch/>
        </p:blipFill>
        <p:spPr bwMode="auto">
          <a:xfrm>
            <a:off x="4013138" y="5274637"/>
            <a:ext cx="2211016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049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A68D0014-D370-4042-826E-60AD1632EF4B}"/>
              </a:ext>
            </a:extLst>
          </p:cNvPr>
          <p:cNvSpPr txBox="1"/>
          <p:nvPr/>
        </p:nvSpPr>
        <p:spPr>
          <a:xfrm>
            <a:off x="1670046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 chantier : pour faire quoi?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E1CC39-0D5A-4688-BFD7-66E8612ABBFC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5" name="Image 4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9FA2AFFE-3217-7B27-E1F9-8C14C569E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6130D0B-FC2F-0F7E-ADD3-52051A39390B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BBC8D4-F501-C090-BAB4-4650C6CDA7D7}"/>
              </a:ext>
            </a:extLst>
          </p:cNvPr>
          <p:cNvSpPr/>
          <p:nvPr/>
        </p:nvSpPr>
        <p:spPr>
          <a:xfrm>
            <a:off x="5455223" y="1771600"/>
            <a:ext cx="48127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fr-BE" sz="22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Egouttage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BE" sz="22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Tuyaux</a:t>
            </a:r>
            <a:r>
              <a:rPr lang="fr-BE" sz="22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et raccordements</a:t>
            </a:r>
            <a:endParaRPr kumimoji="0" lang="fr-BE" sz="2200" i="0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82BC494-A399-1FDE-AD54-4A8B10D5A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532" y="2670756"/>
            <a:ext cx="5486400" cy="42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B194E8C7-370A-4537-7500-0B2D98959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822" y="1907069"/>
            <a:ext cx="3905250" cy="502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279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2185E-3C32-6BCA-AD57-B7E59AE86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2C6A724E-B655-B266-9854-34370DBEF0B7}"/>
              </a:ext>
            </a:extLst>
          </p:cNvPr>
          <p:cNvSpPr txBox="1"/>
          <p:nvPr/>
        </p:nvSpPr>
        <p:spPr>
          <a:xfrm>
            <a:off x="1670046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 chantier : pour faire quoi?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098D05-290B-573E-2B6B-572726557074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5" name="Image 4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CA66C1A9-B71B-0838-9C24-ED34E9C28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F90F2D-1573-ABD0-11EA-8674DF87425F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75DA37-C3C7-79F8-A8E8-7B0713D2A2EB}"/>
              </a:ext>
            </a:extLst>
          </p:cNvPr>
          <p:cNvSpPr/>
          <p:nvPr/>
        </p:nvSpPr>
        <p:spPr>
          <a:xfrm>
            <a:off x="5455223" y="1771600"/>
            <a:ext cx="48127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fr-BE" sz="22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Egouttage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BE" sz="22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Tuyaux</a:t>
            </a:r>
            <a:r>
              <a:rPr lang="fr-BE" sz="22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et raccordements</a:t>
            </a:r>
            <a:endParaRPr kumimoji="0" lang="fr-BE" sz="2200" i="0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FAEC49-883F-AA53-1423-5690E32B2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" y="3082033"/>
            <a:ext cx="11824855" cy="268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07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16A99-ED02-DC44-8DE4-E06623A3A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9F41395-8A38-43C4-C409-BF9C8E2023B9}"/>
              </a:ext>
            </a:extLst>
          </p:cNvPr>
          <p:cNvSpPr txBox="1"/>
          <p:nvPr/>
        </p:nvSpPr>
        <p:spPr>
          <a:xfrm>
            <a:off x="1670046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 chantier : pour faire quoi?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291BF17-9D99-F6F8-6259-437A99A2FFBA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5" name="Image 4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F9FC01C5-9C05-3899-1162-56DF7E8CC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A1B0C0-36E0-0BB2-F97C-8207F4560D18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F22E25-EC0C-2A3F-8463-0DCE6465FDBC}"/>
              </a:ext>
            </a:extLst>
          </p:cNvPr>
          <p:cNvSpPr/>
          <p:nvPr/>
        </p:nvSpPr>
        <p:spPr>
          <a:xfrm>
            <a:off x="6431975" y="1896292"/>
            <a:ext cx="54656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fr-BE" sz="22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Voirie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BE" sz="22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Fondations, </a:t>
            </a:r>
            <a:r>
              <a:rPr lang="fr-BE" sz="22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éléments linéaires, revêtements, pavages, plantations</a:t>
            </a:r>
            <a:endParaRPr kumimoji="0" lang="fr-BE" sz="2200" i="0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EBDEF4-236E-B090-6E75-811639492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088" y="1614785"/>
            <a:ext cx="5465618" cy="425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84F8B429-390B-39E6-E6C2-F54AF7114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7" y="3173378"/>
            <a:ext cx="5242259" cy="368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24AE971-B931-E441-A861-708D956D3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81" y="3173378"/>
            <a:ext cx="2519416" cy="342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980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F0D2F-E12D-0D3C-4A96-595C9A936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00F9DD7-AFD4-1CE7-80CE-93D14D523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2" y="173178"/>
            <a:ext cx="1377584" cy="9231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E9AF798-19AA-5AEE-4B33-7225A57ADC7C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Marquis d’Ennetières»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62203CD-8BD9-D890-5B14-B313CFFB5856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29CC1E7-83DC-D0EB-76A0-0BA560AD20D6}"/>
              </a:ext>
            </a:extLst>
          </p:cNvPr>
          <p:cNvSpPr txBox="1"/>
          <p:nvPr/>
        </p:nvSpPr>
        <p:spPr>
          <a:xfrm>
            <a:off x="1659324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Plan du projet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B1C6E565-81EF-EF81-0B82-B0911EFDF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0037CFF-930C-A1BD-F2FA-D8A8619F2CCF}"/>
              </a:ext>
            </a:extLst>
          </p:cNvPr>
          <p:cNvSpPr txBox="1"/>
          <p:nvPr/>
        </p:nvSpPr>
        <p:spPr>
          <a:xfrm>
            <a:off x="2438687" y="433176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4BCA2B-7F2A-3528-6EBA-FAE52B60DA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0457" y="2558542"/>
            <a:ext cx="11268075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15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E142-4324-8B0A-6BBA-A75888B78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F2A92C5-4534-97F7-EDF6-79CD7CF2B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2" y="173178"/>
            <a:ext cx="1377584" cy="9231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73FF212-4EF2-E340-C6D6-078B95CCAB0A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Marquis d’Ennetières»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57F74A6-C6AA-88E3-F3F4-F74970AA05FB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BA9FD7-3D80-B552-F25D-7B1B750617A7}"/>
              </a:ext>
            </a:extLst>
          </p:cNvPr>
          <p:cNvSpPr txBox="1"/>
          <p:nvPr/>
        </p:nvSpPr>
        <p:spPr>
          <a:xfrm>
            <a:off x="1659324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Plan du projet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08EADE29-50F1-2708-B5FA-699D456B8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CBD9C01-09C1-B5ED-401A-BA6EEBDDBE14}"/>
              </a:ext>
            </a:extLst>
          </p:cNvPr>
          <p:cNvSpPr txBox="1"/>
          <p:nvPr/>
        </p:nvSpPr>
        <p:spPr>
          <a:xfrm>
            <a:off x="2438687" y="433176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FFABFD-807B-A98B-41E7-4B3CE79D2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89" y="1694134"/>
            <a:ext cx="11170821" cy="499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96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5AAEE-72C7-9051-1744-A5CC1CEDC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454B183-3A1C-FC2F-B9AB-EB3E36D577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2" y="173178"/>
            <a:ext cx="1377584" cy="9231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7BA7C78-730E-FABC-98AA-79F2EE789B78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Marquis d’Ennetières»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9E63662-5513-65B1-5D1D-E35D5D346DB7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49A45B-873E-2903-D53A-C557BFDAF44A}"/>
              </a:ext>
            </a:extLst>
          </p:cNvPr>
          <p:cNvSpPr txBox="1"/>
          <p:nvPr/>
        </p:nvSpPr>
        <p:spPr>
          <a:xfrm>
            <a:off x="1659324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Plan du projet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09BD9E64-CABD-481C-4125-850EB567AE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C6161FC-350B-9860-603D-0062C0531CDE}"/>
              </a:ext>
            </a:extLst>
          </p:cNvPr>
          <p:cNvSpPr txBox="1"/>
          <p:nvPr/>
        </p:nvSpPr>
        <p:spPr>
          <a:xfrm>
            <a:off x="2438687" y="433176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F2502D-F6E3-577C-95C0-37230CDB5B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910" y="1709400"/>
            <a:ext cx="10736173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02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27014-25FF-2CF2-BEF8-CE8897BB4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EA8471B-8DEE-802E-FACF-4A8478872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2" y="173178"/>
            <a:ext cx="1377584" cy="9231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00D7D5A-A7ED-4EC5-8DD0-D4536A5B16F8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Marquis d’Ennetières»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48A10D-8EF4-216C-E3A4-C3702CC57111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71CAF48-EE18-1CD5-C822-E129AA98C116}"/>
              </a:ext>
            </a:extLst>
          </p:cNvPr>
          <p:cNvSpPr txBox="1"/>
          <p:nvPr/>
        </p:nvSpPr>
        <p:spPr>
          <a:xfrm>
            <a:off x="1659324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Plan du projet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3DEEA080-E8FB-21D3-E38D-72BAFFF0D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50713A1-BBF5-7BE5-566B-897E485A823F}"/>
              </a:ext>
            </a:extLst>
          </p:cNvPr>
          <p:cNvSpPr txBox="1"/>
          <p:nvPr/>
        </p:nvSpPr>
        <p:spPr>
          <a:xfrm>
            <a:off x="2438687" y="433176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CF1B1C-1A88-A0DD-0A57-FA8948EDF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530" y="1905000"/>
            <a:ext cx="5663721" cy="43637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B7FADD-C927-A452-3588-44B8068E6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1329" y="1718094"/>
            <a:ext cx="3524742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103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BF97F62-76AA-4FF5-892E-A39B36F786B3}"/>
              </a:ext>
            </a:extLst>
          </p:cNvPr>
          <p:cNvSpPr txBox="1"/>
          <p:nvPr/>
        </p:nvSpPr>
        <p:spPr>
          <a:xfrm>
            <a:off x="1670046" y="1187125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 chantier : délais ?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07B4ED-3F5D-4927-80EF-D0CD1C1D506E}"/>
              </a:ext>
            </a:extLst>
          </p:cNvPr>
          <p:cNvSpPr/>
          <p:nvPr/>
        </p:nvSpPr>
        <p:spPr>
          <a:xfrm>
            <a:off x="322491" y="2070712"/>
            <a:ext cx="481900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sz="24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Quand ?</a:t>
            </a:r>
          </a:p>
          <a:p>
            <a:pPr algn="ctr">
              <a:defRPr/>
            </a:pPr>
            <a:r>
              <a:rPr lang="fr-BE" sz="24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2026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BE" sz="2400" b="1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BE" sz="24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Combien de temps ?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sz="24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170 jours ouvrables</a:t>
            </a:r>
            <a:endParaRPr kumimoji="0" lang="fr-BE" sz="2400" b="1" i="0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400" i="0" u="sng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sz="22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Hors i</a:t>
            </a:r>
            <a:r>
              <a:rPr kumimoji="0" lang="fr-BE" sz="2200" i="0" strike="noStrike" kern="0" cap="none" spc="0" normalizeH="0" baseline="0" noProof="0" dirty="0" err="1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ntempéries</a:t>
            </a:r>
            <a:r>
              <a:rPr kumimoji="0" lang="fr-BE" sz="2200" i="0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(pluies, gel, etc.)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8ABFBD4-8BE2-483B-9CE8-DB6C692B7D09}"/>
              </a:ext>
            </a:extLst>
          </p:cNvPr>
          <p:cNvSpPr txBox="1"/>
          <p:nvPr/>
        </p:nvSpPr>
        <p:spPr>
          <a:xfrm>
            <a:off x="478649" y="5076258"/>
            <a:ext cx="4662845" cy="1200329"/>
          </a:xfrm>
          <a:prstGeom prst="rect">
            <a:avLst/>
          </a:prstGeom>
          <a:solidFill>
            <a:srgbClr val="EEEBE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B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Pendant le chantier, il sera </a:t>
            </a:r>
          </a:p>
          <a:p>
            <a:r>
              <a:rPr lang="fr-B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notamment important de :</a:t>
            </a:r>
          </a:p>
          <a:p>
            <a:endParaRPr lang="fr-B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Respecter la signalisation mise en place</a:t>
            </a:r>
          </a:p>
        </p:txBody>
      </p:sp>
      <p:pic>
        <p:nvPicPr>
          <p:cNvPr id="12" name="Picture 2" descr="http://idata.over-blog.com/1/89/60/49/villemeux/travaux/Villemeux-Village-Ete-Travaux-078.jpg">
            <a:hlinkClick r:id="rId2"/>
            <a:extLst>
              <a:ext uri="{FF2B5EF4-FFF2-40B4-BE49-F238E27FC236}">
                <a16:creationId xmlns:a16="http://schemas.microsoft.com/office/drawing/2014/main" id="{5909E6F5-B66F-4B2B-B7CC-108D538F7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984" y="2244830"/>
            <a:ext cx="6061214" cy="4040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4757EDD-918E-4109-AB5E-AF71AC683CEE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3" name="Image 2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61CBB276-6A14-33B0-1A52-0DA95AAD85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DB23EDC-AC9A-86B6-FB44-8E033CE8F45B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11209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6774078-DB0C-4E11-B185-FE0070D9930C}"/>
              </a:ext>
            </a:extLst>
          </p:cNvPr>
          <p:cNvSpPr txBox="1"/>
          <p:nvPr/>
        </p:nvSpPr>
        <p:spPr>
          <a:xfrm>
            <a:off x="1670046" y="1163067"/>
            <a:ext cx="885190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 chantier : phasage ? 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AE16AC1-9AE8-4A94-BC81-95B0F94B7AC9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3" name="Image 2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A79957E5-7678-A87A-2D92-457ED21B5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76AA18-EE06-B753-672D-011943AA5ACE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A4502A-18EE-A046-6C0F-D96504D89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214" y="2085653"/>
            <a:ext cx="4758699" cy="450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94A03C-66E2-BAE3-2643-A6318213A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089" y="2085242"/>
            <a:ext cx="4772315" cy="4500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9FF53C9-2ABD-9FBD-3E42-ED6953196389}"/>
              </a:ext>
            </a:extLst>
          </p:cNvPr>
          <p:cNvSpPr txBox="1">
            <a:spLocks/>
          </p:cNvSpPr>
          <p:nvPr/>
        </p:nvSpPr>
        <p:spPr>
          <a:xfrm>
            <a:off x="603971" y="1574254"/>
            <a:ext cx="1987116" cy="5662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just">
              <a:buFont typeface="Arial" panose="020B0604020202020204" pitchFamily="34" charset="0"/>
              <a:buChar char="•"/>
              <a:defRPr/>
            </a:pPr>
            <a:endParaRPr lang="fr-BE" sz="1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defRPr/>
            </a:pPr>
            <a:r>
              <a:rPr lang="fr-B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1 :</a:t>
            </a:r>
          </a:p>
          <a:p>
            <a:pPr lvl="1" algn="just">
              <a:defRPr/>
            </a:pPr>
            <a:endParaRPr lang="fr-BE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defRPr/>
            </a:pPr>
            <a:endParaRPr lang="fr-BE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03ACEED-FFDB-5611-DE90-DE5B0C96DB2D}"/>
              </a:ext>
            </a:extLst>
          </p:cNvPr>
          <p:cNvSpPr txBox="1">
            <a:spLocks/>
          </p:cNvSpPr>
          <p:nvPr/>
        </p:nvSpPr>
        <p:spPr>
          <a:xfrm>
            <a:off x="5937961" y="1576044"/>
            <a:ext cx="1987116" cy="5662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just">
              <a:buFont typeface="Arial" panose="020B0604020202020204" pitchFamily="34" charset="0"/>
              <a:buChar char="•"/>
              <a:defRPr/>
            </a:pPr>
            <a:endParaRPr lang="fr-BE" sz="1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defRPr/>
            </a:pPr>
            <a:r>
              <a:rPr lang="fr-B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2 :</a:t>
            </a:r>
          </a:p>
          <a:p>
            <a:pPr lvl="1" algn="just">
              <a:defRPr/>
            </a:pPr>
            <a:endParaRPr lang="fr-BE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defRPr/>
            </a:pPr>
            <a:endParaRPr lang="fr-BE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736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39A43-6657-D2EA-8830-8974CDE4D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E2749E8-97EA-41F1-1F55-19B05E2B5A43}"/>
              </a:ext>
            </a:extLst>
          </p:cNvPr>
          <p:cNvSpPr txBox="1"/>
          <p:nvPr/>
        </p:nvSpPr>
        <p:spPr>
          <a:xfrm>
            <a:off x="1670046" y="1163067"/>
            <a:ext cx="885190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 chantier : Les accès riverains ? 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13B28B2-AD0C-D5EB-ED65-880B8D7B45AE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3" name="Image 2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C905951B-A831-5417-6643-A68753835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5442EEE-3D20-38F0-884B-51433D9C188C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A37E3DE-77EF-DA96-A3FF-DC6D0210E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214" y="2085653"/>
            <a:ext cx="4758699" cy="450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241D6B-8C39-B0AD-88D8-DDAA41D85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089" y="2085242"/>
            <a:ext cx="4772315" cy="4500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D05F3113-651A-2792-BD0E-A5EEC950457E}"/>
              </a:ext>
            </a:extLst>
          </p:cNvPr>
          <p:cNvSpPr txBox="1">
            <a:spLocks/>
          </p:cNvSpPr>
          <p:nvPr/>
        </p:nvSpPr>
        <p:spPr>
          <a:xfrm>
            <a:off x="603971" y="1574254"/>
            <a:ext cx="1987116" cy="5662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just">
              <a:buFont typeface="Arial" panose="020B0604020202020204" pitchFamily="34" charset="0"/>
              <a:buChar char="•"/>
              <a:defRPr/>
            </a:pPr>
            <a:endParaRPr lang="fr-BE" sz="1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defRPr/>
            </a:pPr>
            <a:r>
              <a:rPr lang="fr-B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1 :</a:t>
            </a:r>
          </a:p>
          <a:p>
            <a:pPr lvl="1" algn="just">
              <a:defRPr/>
            </a:pPr>
            <a:endParaRPr lang="fr-BE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defRPr/>
            </a:pPr>
            <a:endParaRPr lang="fr-BE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842A14D-5E71-3614-616C-3CCA3539F610}"/>
              </a:ext>
            </a:extLst>
          </p:cNvPr>
          <p:cNvSpPr txBox="1">
            <a:spLocks/>
          </p:cNvSpPr>
          <p:nvPr/>
        </p:nvSpPr>
        <p:spPr>
          <a:xfrm>
            <a:off x="5937961" y="1576044"/>
            <a:ext cx="1987116" cy="5662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just">
              <a:buFont typeface="Arial" panose="020B0604020202020204" pitchFamily="34" charset="0"/>
              <a:buChar char="•"/>
              <a:defRPr/>
            </a:pPr>
            <a:endParaRPr lang="fr-BE" sz="1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defRPr/>
            </a:pPr>
            <a:r>
              <a:rPr lang="fr-B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2 :</a:t>
            </a:r>
          </a:p>
          <a:p>
            <a:pPr lvl="1" algn="just">
              <a:defRPr/>
            </a:pPr>
            <a:endParaRPr lang="fr-BE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defRPr/>
            </a:pPr>
            <a:endParaRPr lang="fr-BE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BE" sz="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2B0A418-389A-8E69-4525-C302CB5E68FC}"/>
              </a:ext>
            </a:extLst>
          </p:cNvPr>
          <p:cNvSpPr txBox="1"/>
          <p:nvPr/>
        </p:nvSpPr>
        <p:spPr>
          <a:xfrm>
            <a:off x="8472791" y="5665470"/>
            <a:ext cx="3590234" cy="923330"/>
          </a:xfrm>
          <a:prstGeom prst="rect">
            <a:avLst/>
          </a:prstGeom>
          <a:solidFill>
            <a:srgbClr val="EEEBE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L’accessibilité piétonne des riverains à leur habitation est garantie au maximum.</a:t>
            </a:r>
          </a:p>
        </p:txBody>
      </p:sp>
    </p:spTree>
    <p:extLst>
      <p:ext uri="{BB962C8B-B14F-4D97-AF65-F5344CB8AC3E}">
        <p14:creationId xmlns:p14="http://schemas.microsoft.com/office/powerpoint/2010/main" val="1733622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36EF8E4A-4A5D-422B-8C34-DCB6544A8F59}"/>
              </a:ext>
            </a:extLst>
          </p:cNvPr>
          <p:cNvSpPr txBox="1"/>
          <p:nvPr/>
        </p:nvSpPr>
        <p:spPr>
          <a:xfrm>
            <a:off x="1670046" y="1174762"/>
            <a:ext cx="885190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 chantier : Les accès riverains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62B24B-531A-49C4-A1E6-7EB6FF1E85AE}"/>
              </a:ext>
            </a:extLst>
          </p:cNvPr>
          <p:cNvSpPr txBox="1"/>
          <p:nvPr/>
        </p:nvSpPr>
        <p:spPr>
          <a:xfrm>
            <a:off x="793096" y="2459504"/>
            <a:ext cx="413166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Accès garanti des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services d’urgences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pendant le chantier.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9423CFE-180C-4BDC-A3B9-5DEC9FE93F27}"/>
              </a:ext>
            </a:extLst>
          </p:cNvPr>
          <p:cNvSpPr txBox="1"/>
          <p:nvPr/>
        </p:nvSpPr>
        <p:spPr>
          <a:xfrm>
            <a:off x="6604891" y="2459504"/>
            <a:ext cx="4131660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Gestion des poubelles 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0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ramassage des immondices aura lieu aux horaires habituels mais les sacs devront être placés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derrière les barrières de chantier. 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203E673-EB89-41F6-B2F2-CAAF88EBD2D6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4" name="Image 3" descr="Une image contenant transport&#10;&#10;Description générée automatiquement">
            <a:extLst>
              <a:ext uri="{FF2B5EF4-FFF2-40B4-BE49-F238E27FC236}">
                <a16:creationId xmlns:a16="http://schemas.microsoft.com/office/drawing/2014/main" id="{C365380E-E8E0-403B-AB60-BB2C60E51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26"/>
          <a:stretch/>
        </p:blipFill>
        <p:spPr>
          <a:xfrm>
            <a:off x="1179348" y="3167391"/>
            <a:ext cx="3359154" cy="2873192"/>
          </a:xfrm>
          <a:prstGeom prst="rect">
            <a:avLst/>
          </a:prstGeom>
        </p:spPr>
      </p:pic>
      <p:pic>
        <p:nvPicPr>
          <p:cNvPr id="6" name="Image 5" descr="Une image contenant légume&#10;&#10;Description générée automatiquement">
            <a:extLst>
              <a:ext uri="{FF2B5EF4-FFF2-40B4-BE49-F238E27FC236}">
                <a16:creationId xmlns:a16="http://schemas.microsoft.com/office/drawing/2014/main" id="{0AE6FF60-B120-4057-A1B6-F79E80E34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499" y="4017496"/>
            <a:ext cx="2166257" cy="2166257"/>
          </a:xfrm>
          <a:prstGeom prst="rect">
            <a:avLst/>
          </a:prstGeom>
        </p:spPr>
      </p:pic>
      <p:pic>
        <p:nvPicPr>
          <p:cNvPr id="3" name="Image 2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2C6F2AD3-309F-D5D6-DA93-21FCFB5BCB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21F5F72-13CF-A910-1D11-9E2CF023FDEC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132832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05FD2-6588-2C3D-8006-27E785478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ACD97A4-401D-C05D-DB7D-50BFE92FA1B2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8453C7-3B83-7B47-642C-3C77D5D974A8}"/>
              </a:ext>
            </a:extLst>
          </p:cNvPr>
          <p:cNvSpPr txBox="1"/>
          <p:nvPr/>
        </p:nvSpPr>
        <p:spPr>
          <a:xfrm>
            <a:off x="1670046" y="2095941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8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fr-BE" sz="2800" b="1" i="0" strike="noStrike" kern="0" cap="none" spc="0" normalizeH="0" baseline="30000" noProof="0" dirty="0" err="1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kumimoji="0" lang="fr-BE" sz="2800" b="1" i="0" strike="noStrike" kern="0" cap="none" spc="0" normalizeH="0" baseline="3000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Partie à l’étude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44DC7D8-5B27-A06E-C4DA-A3CAFFE58762}"/>
              </a:ext>
            </a:extLst>
          </p:cNvPr>
          <p:cNvSpPr txBox="1">
            <a:spLocks/>
          </p:cNvSpPr>
          <p:nvPr/>
        </p:nvSpPr>
        <p:spPr>
          <a:xfrm>
            <a:off x="1504060" y="2933106"/>
            <a:ext cx="9417465" cy="1464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BE" sz="28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Réaménagement complet de l’égouttage et de la voirie </a:t>
            </a:r>
          </a:p>
          <a:p>
            <a:pPr>
              <a:defRPr/>
            </a:pPr>
            <a:r>
              <a:rPr lang="fr-BE" sz="2800" kern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Tronçon compris entre l’Avenue Royale et la rue Cotonnière</a:t>
            </a:r>
          </a:p>
        </p:txBody>
      </p:sp>
      <p:pic>
        <p:nvPicPr>
          <p:cNvPr id="3" name="Image 2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301EE102-54F4-AADF-2181-17F0B4E6A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BCAE8D6-99EB-85C5-0476-6E938DFA2AA4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13808B2C-7242-1CFE-A5D7-621B69377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004" y="4702084"/>
            <a:ext cx="2662237" cy="124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59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EFD51-E47A-3D1C-96A3-F9E5E4C6C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C9D56F0-9E2F-FC56-E0A3-D8589EF7D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2" y="173178"/>
            <a:ext cx="1377584" cy="9231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DD5A227-D88D-0F90-9678-4B66CC5B3020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Marquis d’Ennetières»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BC5807-E2C6-8086-DF9F-B2A7C013BAC6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007A9D9-CD89-2704-0933-25C3FB87B900}"/>
              </a:ext>
            </a:extLst>
          </p:cNvPr>
          <p:cNvSpPr txBox="1"/>
          <p:nvPr/>
        </p:nvSpPr>
        <p:spPr>
          <a:xfrm>
            <a:off x="1659324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Plan général de l’avant-projet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F891ECC1-7DBC-B84A-E7DB-28E3A8A62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3225F56-30E3-7ED7-EA08-C58549BE07DF}"/>
              </a:ext>
            </a:extLst>
          </p:cNvPr>
          <p:cNvSpPr txBox="1"/>
          <p:nvPr/>
        </p:nvSpPr>
        <p:spPr>
          <a:xfrm>
            <a:off x="2438687" y="433176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80B030-BF79-6729-C255-91C6CEE96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04" y="2987381"/>
            <a:ext cx="11959389" cy="238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64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8F8A7-268A-F7A1-654B-5E58481B6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2CC3F68-521A-FF5D-8C7A-4E4EC72E5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2" y="173178"/>
            <a:ext cx="1377584" cy="9231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5F66446-0A16-0FA8-EA06-3F36B190DD4E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Marquis d’Ennetières»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676731-4B25-B450-B5D6-4A774A1054AD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BFCC2BC7-4055-19CF-3688-BDAA32E4F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5F30E41-CB75-8CCB-AD0F-1ACE7477EF14}"/>
              </a:ext>
            </a:extLst>
          </p:cNvPr>
          <p:cNvSpPr txBox="1"/>
          <p:nvPr/>
        </p:nvSpPr>
        <p:spPr>
          <a:xfrm>
            <a:off x="2438687" y="433176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77B91F-5ABD-5B53-9788-776EF744A0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787" b="13095"/>
          <a:stretch/>
        </p:blipFill>
        <p:spPr>
          <a:xfrm>
            <a:off x="116304" y="1625599"/>
            <a:ext cx="11959389" cy="30226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DD29AC-26BC-BFB1-B8BC-A89B6AFA46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" b="26051"/>
          <a:stretch/>
        </p:blipFill>
        <p:spPr>
          <a:xfrm>
            <a:off x="116304" y="4665279"/>
            <a:ext cx="11959389" cy="2023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1D68684-3E77-0924-31FB-08DDEE16ADAC}"/>
              </a:ext>
            </a:extLst>
          </p:cNvPr>
          <p:cNvSpPr txBox="1"/>
          <p:nvPr/>
        </p:nvSpPr>
        <p:spPr>
          <a:xfrm>
            <a:off x="1659324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Plan général de l’avant-projet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6055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E26D8-823B-92AA-6600-1009494CC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E1A3AEE-5CCB-CBC4-A662-6F62E3D03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2" y="173178"/>
            <a:ext cx="1377584" cy="9231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7F73D8-802E-8AA6-53FF-ED3B4C4259F1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Marquis d’Ennetières»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6D63BEC-930A-7AD4-74B4-B2F1189F2C6F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8C9EA91-15A2-B7C1-517A-AE920AD1033A}"/>
              </a:ext>
            </a:extLst>
          </p:cNvPr>
          <p:cNvSpPr txBox="1"/>
          <p:nvPr/>
        </p:nvSpPr>
        <p:spPr>
          <a:xfrm>
            <a:off x="1659324" y="1164127"/>
            <a:ext cx="8851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Plan général du projet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8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2" name="Image 1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E734A058-2F6D-CFF2-3C10-841469539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954B42-7F68-2CD8-A2A8-6B82D5E5B424}"/>
              </a:ext>
            </a:extLst>
          </p:cNvPr>
          <p:cNvSpPr txBox="1"/>
          <p:nvPr/>
        </p:nvSpPr>
        <p:spPr>
          <a:xfrm>
            <a:off x="2438687" y="433176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2A1CD2-35A7-2B44-7331-25A2DF45AA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908" t="51197" r="30938"/>
          <a:stretch/>
        </p:blipFill>
        <p:spPr>
          <a:xfrm>
            <a:off x="942646" y="1829985"/>
            <a:ext cx="10303697" cy="459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34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43642E0-4288-4AF9-9901-A82BD9E78C1A}"/>
              </a:ext>
            </a:extLst>
          </p:cNvPr>
          <p:cNvSpPr txBox="1"/>
          <p:nvPr/>
        </p:nvSpPr>
        <p:spPr>
          <a:xfrm>
            <a:off x="1670046" y="1164127"/>
            <a:ext cx="8851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36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BE" sz="2800" u="none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 chantier : Des questions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844D18-0AAA-4BC8-9E10-8759E11E9FFE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3074" name="Picture 2" descr="Le questionnement - questions ouvertes, fermées, d'approfondissement et  inductives - capitalrh">
            <a:extLst>
              <a:ext uri="{FF2B5EF4-FFF2-40B4-BE49-F238E27FC236}">
                <a16:creationId xmlns:a16="http://schemas.microsoft.com/office/drawing/2014/main" id="{2A63954F-DAD6-CEE4-5318-9C1BFF265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581" y="2372873"/>
            <a:ext cx="3546838" cy="354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E9634B7B-A8A8-DA50-4502-80E2B6DAA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15A9BF-32A9-00BF-B952-A7E90D39124E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2832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8CED8B2-34A6-4AF8-A12F-30180E128EA9}"/>
              </a:ext>
            </a:extLst>
          </p:cNvPr>
          <p:cNvSpPr txBox="1"/>
          <p:nvPr/>
        </p:nvSpPr>
        <p:spPr>
          <a:xfrm>
            <a:off x="2469563" y="3429000"/>
            <a:ext cx="729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8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Merci à toutes et tous pour votre attention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203E673-EB89-41F6-B2F2-CAAF88EBD2D6}"/>
              </a:ext>
            </a:extLst>
          </p:cNvPr>
          <p:cNvSpPr txBox="1"/>
          <p:nvPr/>
        </p:nvSpPr>
        <p:spPr>
          <a:xfrm>
            <a:off x="116304" y="105349"/>
            <a:ext cx="11959389" cy="1058779"/>
          </a:xfrm>
          <a:prstGeom prst="rect">
            <a:avLst/>
          </a:prstGeom>
          <a:solidFill>
            <a:srgbClr val="EEEBE2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3" name="Image 2" descr="Une image contenant texte, Graphique, Police, logo&#10;&#10;Le contenu généré par l’IA peut être incorrect.">
            <a:extLst>
              <a:ext uri="{FF2B5EF4-FFF2-40B4-BE49-F238E27FC236}">
                <a16:creationId xmlns:a16="http://schemas.microsoft.com/office/drawing/2014/main" id="{BD0917DB-2C65-0B06-F439-983041AD1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5" y="259533"/>
            <a:ext cx="1542291" cy="7193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98A29B3-2745-CF09-F31A-F13B65200C7C}"/>
              </a:ext>
            </a:extLst>
          </p:cNvPr>
          <p:cNvSpPr txBox="1"/>
          <p:nvPr/>
        </p:nvSpPr>
        <p:spPr>
          <a:xfrm>
            <a:off x="2440189" y="434683"/>
            <a:ext cx="731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Réunion d’information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Riverains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fr-BE" sz="2000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Avenue du Château </a:t>
            </a:r>
            <a:r>
              <a:rPr kumimoji="0" lang="fr-BE" sz="20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797454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5084</TotalTime>
  <Words>1128</Words>
  <Application>Microsoft Office PowerPoint</Application>
  <PresentationFormat>Grand écran</PresentationFormat>
  <Paragraphs>173</Paragraphs>
  <Slides>26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2" baseType="lpstr">
      <vt:lpstr>Aptos</vt:lpstr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Kimberley PROVOYEUR</dc:creator>
  <cp:lastModifiedBy>Marion DEMONIE</cp:lastModifiedBy>
  <cp:revision>120</cp:revision>
  <cp:lastPrinted>2025-02-03T16:44:01Z</cp:lastPrinted>
  <dcterms:created xsi:type="dcterms:W3CDTF">2020-08-18T09:07:58Z</dcterms:created>
  <dcterms:modified xsi:type="dcterms:W3CDTF">2025-09-09T09:53:15Z</dcterms:modified>
</cp:coreProperties>
</file>