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86" r:id="rId2"/>
    <p:sldId id="294" r:id="rId3"/>
    <p:sldId id="275" r:id="rId4"/>
    <p:sldId id="276" r:id="rId5"/>
    <p:sldId id="277" r:id="rId6"/>
    <p:sldId id="278" r:id="rId7"/>
    <p:sldId id="293" r:id="rId8"/>
    <p:sldId id="295" r:id="rId9"/>
    <p:sldId id="296" r:id="rId10"/>
    <p:sldId id="297" r:id="rId11"/>
    <p:sldId id="281" r:id="rId12"/>
    <p:sldId id="298" r:id="rId13"/>
    <p:sldId id="299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sz="1800" dirty="0"/>
              <a:t>Répartition des dépenses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D1-48B9-9EBA-EEEFEE8271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D1-48B9-9EBA-EEEFEE8271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BD1-48B9-9EBA-EEEFEE8271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BD1-48B9-9EBA-EEEFEE827177}"/>
              </c:ext>
            </c:extLst>
          </c:dPt>
          <c:cat>
            <c:strRef>
              <c:f>Feuil1!$B$4:$B$7</c:f>
              <c:strCache>
                <c:ptCount val="4"/>
                <c:pt idx="0">
                  <c:v>Personnel</c:v>
                </c:pt>
                <c:pt idx="1">
                  <c:v>Fonctionnement</c:v>
                </c:pt>
                <c:pt idx="2">
                  <c:v>Transferts</c:v>
                </c:pt>
                <c:pt idx="3">
                  <c:v>Dette</c:v>
                </c:pt>
              </c:strCache>
            </c:strRef>
          </c:cat>
          <c:val>
            <c:numRef>
              <c:f>Feuil1!$C$4:$C$7</c:f>
              <c:numCache>
                <c:formatCode>#,##0.00</c:formatCode>
                <c:ptCount val="4"/>
                <c:pt idx="0">
                  <c:v>15931989.609999999</c:v>
                </c:pt>
                <c:pt idx="1">
                  <c:v>1404106.77</c:v>
                </c:pt>
                <c:pt idx="2">
                  <c:v>13496.2</c:v>
                </c:pt>
                <c:pt idx="3">
                  <c:v>612938.91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BD1-48B9-9EBA-EEEFEE8271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sz="1800" dirty="0"/>
              <a:t>Répartition des recettes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B8-4783-A0C1-03B8F9C1D0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B8-4783-A0C1-03B8F9C1D0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9B8-4783-A0C1-03B8F9C1D0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9B8-4783-A0C1-03B8F9C1D008}"/>
              </c:ext>
            </c:extLst>
          </c:dPt>
          <c:cat>
            <c:strRef>
              <c:f>Feuil1!$G$4:$G$7</c:f>
              <c:strCache>
                <c:ptCount val="4"/>
                <c:pt idx="0">
                  <c:v>Prestations</c:v>
                </c:pt>
                <c:pt idx="1">
                  <c:v>Dotation communale</c:v>
                </c:pt>
                <c:pt idx="2">
                  <c:v>Autres recettes de transfert</c:v>
                </c:pt>
                <c:pt idx="3">
                  <c:v>Dette</c:v>
                </c:pt>
              </c:strCache>
            </c:strRef>
          </c:cat>
          <c:val>
            <c:numRef>
              <c:f>Feuil1!$H$4:$H$7</c:f>
              <c:numCache>
                <c:formatCode>General</c:formatCode>
                <c:ptCount val="4"/>
                <c:pt idx="0">
                  <c:v>446432.72</c:v>
                </c:pt>
                <c:pt idx="1">
                  <c:v>11608061.449999999</c:v>
                </c:pt>
                <c:pt idx="2" formatCode="#,##0.00">
                  <c:v>5984092.1500000022</c:v>
                </c:pt>
                <c:pt idx="3">
                  <c:v>1256.73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B8-4783-A0C1-03B8F9C1D0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489776056453972E-2"/>
          <c:y val="0.75290619755601373"/>
          <c:w val="0.98107230843512272"/>
          <c:h val="0.140643460960005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err="1"/>
              <a:t>Solde</a:t>
            </a:r>
            <a:r>
              <a:rPr lang="en-US" sz="2000" dirty="0"/>
              <a:t> des provisions au 31/12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565-47F5-8B47-B4AEC4BA800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565-47F5-8B47-B4AEC4BA800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565-47F5-8B47-B4AEC4BA800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565-47F5-8B47-B4AEC4BA800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1865-45B8-99AC-698A11979FE6}"/>
              </c:ext>
            </c:extLst>
          </c:dPt>
          <c:cat>
            <c:numRef>
              <c:f>Feuil1!$C$37:$C$42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Feuil1!$D$37:$D$42</c:f>
              <c:numCache>
                <c:formatCode>General</c:formatCode>
                <c:ptCount val="6"/>
                <c:pt idx="0">
                  <c:v>1237867.1600000001</c:v>
                </c:pt>
                <c:pt idx="1">
                  <c:v>2827376.23</c:v>
                </c:pt>
                <c:pt idx="2">
                  <c:v>3409705.89</c:v>
                </c:pt>
                <c:pt idx="3">
                  <c:v>3755508.52</c:v>
                </c:pt>
                <c:pt idx="4">
                  <c:v>3755508.52</c:v>
                </c:pt>
                <c:pt idx="5">
                  <c:v>3755508.52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17-4E3D-8D0E-27580F7288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2731920"/>
        <c:axId val="312732248"/>
      </c:barChart>
      <c:catAx>
        <c:axId val="31273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2732248"/>
        <c:crosses val="autoZero"/>
        <c:auto val="1"/>
        <c:lblAlgn val="ctr"/>
        <c:lblOffset val="100"/>
        <c:noMultiLvlLbl val="0"/>
      </c:catAx>
      <c:valAx>
        <c:axId val="312732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273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6BEDB-1D7A-4F37-9A17-A9710E5E25AC}" type="datetimeFigureOut">
              <a:rPr lang="fr-BE" smtClean="0"/>
              <a:t>10/05/2022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99A16-0BA8-4ED7-A79F-38A22A0FA8C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6948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F7117F-34BD-4FE1-99B4-45BCEBC3360F}" type="datetimeFigureOut">
              <a:rPr lang="fr-BE" smtClean="0"/>
              <a:t>10/05/2022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8A4348-0EA8-4241-8B1E-24B4C8FF0E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273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7F-34BD-4FE1-99B4-45BCEBC3360F}" type="datetimeFigureOut">
              <a:rPr lang="fr-BE" smtClean="0"/>
              <a:t>10/05/2022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4348-0EA8-4241-8B1E-24B4C8FF0E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266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F7117F-34BD-4FE1-99B4-45BCEBC3360F}" type="datetimeFigureOut">
              <a:rPr lang="fr-BE" smtClean="0"/>
              <a:t>10/05/2022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8A4348-0EA8-4241-8B1E-24B4C8FF0E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279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7F-34BD-4FE1-99B4-45BCEBC3360F}" type="datetimeFigureOut">
              <a:rPr lang="fr-BE" smtClean="0"/>
              <a:t>10/05/2022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48A4348-0EA8-4241-8B1E-24B4C8FF0E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583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F7117F-34BD-4FE1-99B4-45BCEBC3360F}" type="datetimeFigureOut">
              <a:rPr lang="fr-BE" smtClean="0"/>
              <a:t>10/05/2022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8A4348-0EA8-4241-8B1E-24B4C8FF0E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826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7F-34BD-4FE1-99B4-45BCEBC3360F}" type="datetimeFigureOut">
              <a:rPr lang="fr-BE" smtClean="0"/>
              <a:t>10/05/2022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4348-0EA8-4241-8B1E-24B4C8FF0E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350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7F-34BD-4FE1-99B4-45BCEBC3360F}" type="datetimeFigureOut">
              <a:rPr lang="fr-BE" smtClean="0"/>
              <a:t>10/05/2022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4348-0EA8-4241-8B1E-24B4C8FF0E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040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7F-34BD-4FE1-99B4-45BCEBC3360F}" type="datetimeFigureOut">
              <a:rPr lang="fr-BE" smtClean="0"/>
              <a:t>10/05/2022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4348-0EA8-4241-8B1E-24B4C8FF0EEB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3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7F-34BD-4FE1-99B4-45BCEBC3360F}" type="datetimeFigureOut">
              <a:rPr lang="fr-BE" smtClean="0"/>
              <a:t>10/05/2022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4348-0EA8-4241-8B1E-24B4C8FF0E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475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F7117F-34BD-4FE1-99B4-45BCEBC3360F}" type="datetimeFigureOut">
              <a:rPr lang="fr-BE" smtClean="0"/>
              <a:t>10/05/2022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8A4348-0EA8-4241-8B1E-24B4C8FF0E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8014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7F-34BD-4FE1-99B4-45BCEBC3360F}" type="datetimeFigureOut">
              <a:rPr lang="fr-BE" smtClean="0"/>
              <a:t>10/05/2022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4348-0EA8-4241-8B1E-24B4C8FF0E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4804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DF7117F-34BD-4FE1-99B4-45BCEBC3360F}" type="datetimeFigureOut">
              <a:rPr lang="fr-BE" smtClean="0"/>
              <a:t>10/05/2022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8A4348-0EA8-4241-8B1E-24B4C8FF0EEB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839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77773" y="604297"/>
            <a:ext cx="10993549" cy="1475013"/>
          </a:xfrm>
        </p:spPr>
        <p:txBody>
          <a:bodyPr>
            <a:normAutofit/>
          </a:bodyPr>
          <a:lstStyle/>
          <a:p>
            <a:r>
              <a:rPr lang="fr-BE" dirty="0"/>
              <a:t>ZONE DE POLICE</a:t>
            </a:r>
            <a:br>
              <a:rPr lang="fr-BE" dirty="0"/>
            </a:br>
            <a:r>
              <a:rPr lang="fr-BE" sz="3000" dirty="0"/>
              <a:t>Compte 2021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C3161338-5E10-4E1D-B982-D027CF3587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/>
              <a:t>23 mai 2022</a:t>
            </a:r>
          </a:p>
          <a:p>
            <a:r>
              <a:rPr lang="fr-BE" cap="none" dirty="0"/>
              <a:t>Ann CLOET, Echevine des Finances</a:t>
            </a:r>
          </a:p>
        </p:txBody>
      </p:sp>
    </p:spTree>
    <p:extLst>
      <p:ext uri="{BB962C8B-B14F-4D97-AF65-F5344CB8AC3E}">
        <p14:creationId xmlns:p14="http://schemas.microsoft.com/office/powerpoint/2010/main" val="3298568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77773" y="677814"/>
            <a:ext cx="10993549" cy="1475013"/>
          </a:xfrm>
        </p:spPr>
        <p:txBody>
          <a:bodyPr>
            <a:normAutofit/>
          </a:bodyPr>
          <a:lstStyle/>
          <a:p>
            <a:r>
              <a:rPr lang="fr-BE" dirty="0"/>
              <a:t>ZONE DE POLICE</a:t>
            </a:r>
            <a:br>
              <a:rPr lang="fr-BE" dirty="0"/>
            </a:br>
            <a:r>
              <a:rPr lang="fr-BE" sz="3000" dirty="0"/>
              <a:t>VALIDATION DE LA TRAJECTOIRE BUDGETAIRE ACTUALISEE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70AB557E-DBF3-464D-ABA0-69F8474F7A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/>
              <a:t>23 mai 2022</a:t>
            </a:r>
          </a:p>
          <a:p>
            <a:r>
              <a:rPr lang="fr-BE" cap="none" dirty="0"/>
              <a:t>Ann CLOET, Echevine des Finances</a:t>
            </a:r>
          </a:p>
        </p:txBody>
      </p:sp>
    </p:spTree>
    <p:extLst>
      <p:ext uri="{BB962C8B-B14F-4D97-AF65-F5344CB8AC3E}">
        <p14:creationId xmlns:p14="http://schemas.microsoft.com/office/powerpoint/2010/main" val="685014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 idx="4294967295"/>
          </p:nvPr>
        </p:nvSpPr>
        <p:spPr>
          <a:xfrm>
            <a:off x="0" y="1020763"/>
            <a:ext cx="10993438" cy="1474787"/>
          </a:xfrm>
        </p:spPr>
        <p:txBody>
          <a:bodyPr/>
          <a:lstStyle/>
          <a:p>
            <a:pPr algn="ctr"/>
            <a:r>
              <a:rPr lang="fr-BE" dirty="0"/>
              <a:t>MERCI pour votre attention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761C7BB-0C63-7025-A6E0-0682B8038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25" y="1625600"/>
            <a:ext cx="1097915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089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 idx="4294967295"/>
          </p:nvPr>
        </p:nvSpPr>
        <p:spPr>
          <a:xfrm>
            <a:off x="0" y="1020763"/>
            <a:ext cx="10993438" cy="1474787"/>
          </a:xfrm>
        </p:spPr>
        <p:txBody>
          <a:bodyPr/>
          <a:lstStyle/>
          <a:p>
            <a:pPr algn="ctr"/>
            <a:r>
              <a:rPr lang="fr-BE" dirty="0"/>
              <a:t>MERCI pour votre attention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87A7BDA-B062-94BC-A517-A4E412EDE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25" y="1063625"/>
            <a:ext cx="10979150" cy="473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914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 idx="4294967295"/>
          </p:nvPr>
        </p:nvSpPr>
        <p:spPr>
          <a:xfrm>
            <a:off x="0" y="1020763"/>
            <a:ext cx="10993438" cy="1474787"/>
          </a:xfrm>
        </p:spPr>
        <p:txBody>
          <a:bodyPr/>
          <a:lstStyle/>
          <a:p>
            <a:pPr algn="ctr"/>
            <a:r>
              <a:rPr lang="fr-BE" dirty="0"/>
              <a:t>MERCI pour votre attention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55ABA49-0A06-0A72-C569-6BED71525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25" y="1374775"/>
            <a:ext cx="10979150" cy="410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35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br>
              <a:rPr lang="en-US" dirty="0">
                <a:solidFill>
                  <a:srgbClr val="FFFFFF"/>
                </a:solidFill>
              </a:rPr>
            </a:br>
            <a:r>
              <a:rPr lang="en-US" dirty="0" err="1">
                <a:solidFill>
                  <a:srgbClr val="FFFFFF"/>
                </a:solidFill>
              </a:rPr>
              <a:t>Compte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budgétaire</a:t>
            </a:r>
            <a:r>
              <a:rPr lang="en-US" dirty="0">
                <a:solidFill>
                  <a:srgbClr val="FFFFFF"/>
                </a:solidFill>
              </a:rPr>
              <a:t> service ordinaire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628C9AB-5444-FDB2-C3F5-50E6794CF9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03828"/>
              </p:ext>
            </p:extLst>
          </p:nvPr>
        </p:nvGraphicFramePr>
        <p:xfrm>
          <a:off x="931166" y="1272983"/>
          <a:ext cx="6265605" cy="4606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8409">
                  <a:extLst>
                    <a:ext uri="{9D8B030D-6E8A-4147-A177-3AD203B41FA5}">
                      <a16:colId xmlns:a16="http://schemas.microsoft.com/office/drawing/2014/main" val="4128437042"/>
                    </a:ext>
                  </a:extLst>
                </a:gridCol>
                <a:gridCol w="1568598">
                  <a:extLst>
                    <a:ext uri="{9D8B030D-6E8A-4147-A177-3AD203B41FA5}">
                      <a16:colId xmlns:a16="http://schemas.microsoft.com/office/drawing/2014/main" val="1937738562"/>
                    </a:ext>
                  </a:extLst>
                </a:gridCol>
                <a:gridCol w="1568598">
                  <a:extLst>
                    <a:ext uri="{9D8B030D-6E8A-4147-A177-3AD203B41FA5}">
                      <a16:colId xmlns:a16="http://schemas.microsoft.com/office/drawing/2014/main" val="1544012492"/>
                    </a:ext>
                  </a:extLst>
                </a:gridCol>
              </a:tblGrid>
              <a:tr h="790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Service ordinaire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2021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2020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extLst>
                  <a:ext uri="{0D108BD9-81ED-4DB2-BD59-A6C34878D82A}">
                    <a16:rowId xmlns:a16="http://schemas.microsoft.com/office/drawing/2014/main" val="263037197"/>
                  </a:ext>
                </a:extLst>
              </a:tr>
              <a:tr h="346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Droits constatés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20.181.719,99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20.211.246,62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extLst>
                  <a:ext uri="{0D108BD9-81ED-4DB2-BD59-A6C34878D82A}">
                    <a16:rowId xmlns:a16="http://schemas.microsoft.com/office/drawing/2014/main" val="2309698927"/>
                  </a:ext>
                </a:extLst>
              </a:tr>
              <a:tr h="346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Non-valeurs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0,00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0,00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extLst>
                  <a:ext uri="{0D108BD9-81ED-4DB2-BD59-A6C34878D82A}">
                    <a16:rowId xmlns:a16="http://schemas.microsoft.com/office/drawing/2014/main" val="4171077280"/>
                  </a:ext>
                </a:extLst>
              </a:tr>
              <a:tr h="346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Droits constatés nets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20.181.719,99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20.211.246,62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extLst>
                  <a:ext uri="{0D108BD9-81ED-4DB2-BD59-A6C34878D82A}">
                    <a16:rowId xmlns:a16="http://schemas.microsoft.com/office/drawing/2014/main" val="147652830"/>
                  </a:ext>
                </a:extLst>
              </a:tr>
              <a:tr h="346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Engagements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19.182.844,85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18.978.175,55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extLst>
                  <a:ext uri="{0D108BD9-81ED-4DB2-BD59-A6C34878D82A}">
                    <a16:rowId xmlns:a16="http://schemas.microsoft.com/office/drawing/2014/main" val="848008886"/>
                  </a:ext>
                </a:extLst>
              </a:tr>
              <a:tr h="346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RESULTAT BUDGETAIRE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998.875,14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1.233.071,07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extLst>
                  <a:ext uri="{0D108BD9-81ED-4DB2-BD59-A6C34878D82A}">
                    <a16:rowId xmlns:a16="http://schemas.microsoft.com/office/drawing/2014/main" val="3204654033"/>
                  </a:ext>
                </a:extLst>
              </a:tr>
              <a:tr h="3468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 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 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 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extLst>
                  <a:ext uri="{0D108BD9-81ED-4DB2-BD59-A6C34878D82A}">
                    <a16:rowId xmlns:a16="http://schemas.microsoft.com/office/drawing/2014/main" val="1013983357"/>
                  </a:ext>
                </a:extLst>
              </a:tr>
              <a:tr h="346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Droits constatés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20.181.719,99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20.211.246,62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extLst>
                  <a:ext uri="{0D108BD9-81ED-4DB2-BD59-A6C34878D82A}">
                    <a16:rowId xmlns:a16="http://schemas.microsoft.com/office/drawing/2014/main" val="1045920574"/>
                  </a:ext>
                </a:extLst>
              </a:tr>
              <a:tr h="346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Non-valeurs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0,00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0,00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extLst>
                  <a:ext uri="{0D108BD9-81ED-4DB2-BD59-A6C34878D82A}">
                    <a16:rowId xmlns:a16="http://schemas.microsoft.com/office/drawing/2014/main" val="3408173165"/>
                  </a:ext>
                </a:extLst>
              </a:tr>
              <a:tr h="346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Droits constatés nets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20.181.719,99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20.211.246,62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extLst>
                  <a:ext uri="{0D108BD9-81ED-4DB2-BD59-A6C34878D82A}">
                    <a16:rowId xmlns:a16="http://schemas.microsoft.com/office/drawing/2014/main" val="2012804577"/>
                  </a:ext>
                </a:extLst>
              </a:tr>
              <a:tr h="346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Imputations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18.622.395,83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18.304.642,38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extLst>
                  <a:ext uri="{0D108BD9-81ED-4DB2-BD59-A6C34878D82A}">
                    <a16:rowId xmlns:a16="http://schemas.microsoft.com/office/drawing/2014/main" val="1935402496"/>
                  </a:ext>
                </a:extLst>
              </a:tr>
              <a:tr h="346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RESULTAT COMPTABLE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>
                          <a:effectLst/>
                        </a:rPr>
                        <a:t>1.559.324,16</a:t>
                      </a:r>
                      <a:endParaRPr lang="fr-BE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700" dirty="0">
                          <a:effectLst/>
                        </a:rPr>
                        <a:t>1.906.604,24</a:t>
                      </a:r>
                      <a:endParaRPr lang="fr-BE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92" marR="76892" marT="0" marB="0" anchor="ctr"/>
                </a:tc>
                <a:extLst>
                  <a:ext uri="{0D108BD9-81ED-4DB2-BD59-A6C34878D82A}">
                    <a16:rowId xmlns:a16="http://schemas.microsoft.com/office/drawing/2014/main" val="423438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33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9D250DB7-E894-1101-D2B7-3D244A9F7446}"/>
              </a:ext>
            </a:extLst>
          </p:cNvPr>
          <p:cNvSpPr txBox="1">
            <a:spLocks/>
          </p:cNvSpPr>
          <p:nvPr/>
        </p:nvSpPr>
        <p:spPr>
          <a:xfrm>
            <a:off x="8448675" y="1571625"/>
            <a:ext cx="3081576" cy="2085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Compte budgétaire service ordinaire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79E56EAE-4C09-2BE9-A377-7A029D4443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514750"/>
              </p:ext>
            </p:extLst>
          </p:nvPr>
        </p:nvGraphicFramePr>
        <p:xfrm>
          <a:off x="1548056" y="761426"/>
          <a:ext cx="5203596" cy="3548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32A2D53-EE8E-10E9-BD69-46FE05780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076234"/>
              </p:ext>
            </p:extLst>
          </p:nvPr>
        </p:nvGraphicFramePr>
        <p:xfrm>
          <a:off x="2353197" y="4631829"/>
          <a:ext cx="3782288" cy="146474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522177">
                  <a:extLst>
                    <a:ext uri="{9D8B030D-6E8A-4147-A177-3AD203B41FA5}">
                      <a16:colId xmlns:a16="http://schemas.microsoft.com/office/drawing/2014/main" val="2599634555"/>
                    </a:ext>
                  </a:extLst>
                </a:gridCol>
                <a:gridCol w="1404593">
                  <a:extLst>
                    <a:ext uri="{9D8B030D-6E8A-4147-A177-3AD203B41FA5}">
                      <a16:colId xmlns:a16="http://schemas.microsoft.com/office/drawing/2014/main" val="576504741"/>
                    </a:ext>
                  </a:extLst>
                </a:gridCol>
                <a:gridCol w="855518">
                  <a:extLst>
                    <a:ext uri="{9D8B030D-6E8A-4147-A177-3AD203B41FA5}">
                      <a16:colId xmlns:a16="http://schemas.microsoft.com/office/drawing/2014/main" val="1893929931"/>
                    </a:ext>
                  </a:extLst>
                </a:gridCol>
              </a:tblGrid>
              <a:tr h="292949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Exercice propre</a:t>
                      </a:r>
                      <a:endParaRPr lang="fr-BE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Compte 2021</a:t>
                      </a:r>
                      <a:endParaRPr lang="fr-BE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fr-BE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16883"/>
                  </a:ext>
                </a:extLst>
              </a:tr>
              <a:tr h="292949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Personnel</a:t>
                      </a:r>
                      <a:endParaRPr lang="fr-BE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15.931.989,61</a:t>
                      </a:r>
                      <a:endParaRPr lang="fr-BE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88,70%</a:t>
                      </a:r>
                      <a:endParaRPr lang="fr-BE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596642"/>
                  </a:ext>
                </a:extLst>
              </a:tr>
              <a:tr h="292949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Fonctionnement</a:t>
                      </a:r>
                      <a:endParaRPr lang="fr-BE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1.404.106,77</a:t>
                      </a:r>
                      <a:endParaRPr lang="fr-BE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7,82%</a:t>
                      </a:r>
                      <a:endParaRPr lang="fr-BE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918125"/>
                  </a:ext>
                </a:extLst>
              </a:tr>
              <a:tr h="292949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Transferts</a:t>
                      </a:r>
                      <a:endParaRPr lang="fr-BE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13.496,20</a:t>
                      </a:r>
                      <a:endParaRPr lang="fr-BE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0,08%</a:t>
                      </a:r>
                      <a:endParaRPr lang="fr-BE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09657"/>
                  </a:ext>
                </a:extLst>
              </a:tr>
              <a:tr h="292949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Dette</a:t>
                      </a:r>
                      <a:endParaRPr lang="fr-BE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612.938,91</a:t>
                      </a:r>
                      <a:endParaRPr lang="fr-BE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3,41%</a:t>
                      </a:r>
                      <a:endParaRPr lang="fr-BE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50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75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ZP - Compte budgétaire – service ordinaire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D30570E-4EA7-416C-BFB3-934EE1981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291152"/>
              </p:ext>
            </p:extLst>
          </p:nvPr>
        </p:nvGraphicFramePr>
        <p:xfrm>
          <a:off x="6374296" y="3054626"/>
          <a:ext cx="4141303" cy="1533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0772">
                  <a:extLst>
                    <a:ext uri="{9D8B030D-6E8A-4147-A177-3AD203B41FA5}">
                      <a16:colId xmlns:a16="http://schemas.microsoft.com/office/drawing/2014/main" val="1410612136"/>
                    </a:ext>
                  </a:extLst>
                </a:gridCol>
                <a:gridCol w="1459112">
                  <a:extLst>
                    <a:ext uri="{9D8B030D-6E8A-4147-A177-3AD203B41FA5}">
                      <a16:colId xmlns:a16="http://schemas.microsoft.com/office/drawing/2014/main" val="3669954520"/>
                    </a:ext>
                  </a:extLst>
                </a:gridCol>
                <a:gridCol w="1051419">
                  <a:extLst>
                    <a:ext uri="{9D8B030D-6E8A-4147-A177-3AD203B41FA5}">
                      <a16:colId xmlns:a16="http://schemas.microsoft.com/office/drawing/2014/main" val="3266542887"/>
                    </a:ext>
                  </a:extLst>
                </a:gridCol>
              </a:tblGrid>
              <a:tr h="393194"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Exercice propre</a:t>
                      </a:r>
                      <a:endParaRPr lang="fr-BE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Compte 2020</a:t>
                      </a:r>
                      <a:endParaRPr lang="fr-BE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fr-BE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588276"/>
                  </a:ext>
                </a:extLst>
              </a:tr>
              <a:tr h="380087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8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Prestations</a:t>
                      </a:r>
                      <a:endParaRPr lang="fr-BE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8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446.432,72</a:t>
                      </a:r>
                      <a:endParaRPr lang="fr-BE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2,47%</a:t>
                      </a:r>
                      <a:endParaRPr lang="fr-BE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0474423"/>
                  </a:ext>
                </a:extLst>
              </a:tr>
              <a:tr h="380087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8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Transferts</a:t>
                      </a:r>
                      <a:endParaRPr lang="fr-BE" sz="18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8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17.592.153,62</a:t>
                      </a:r>
                      <a:endParaRPr lang="fr-BE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97,52%</a:t>
                      </a:r>
                      <a:endParaRPr lang="fr-BE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15009765"/>
                  </a:ext>
                </a:extLst>
              </a:tr>
              <a:tr h="380087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8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Dette</a:t>
                      </a:r>
                      <a:endParaRPr lang="fr-BE" sz="18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8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1.256,73</a:t>
                      </a:r>
                      <a:endParaRPr lang="fr-BE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0,01%</a:t>
                      </a:r>
                      <a:endParaRPr lang="fr-BE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67759107"/>
                  </a:ext>
                </a:extLst>
              </a:tr>
            </a:tbl>
          </a:graphicData>
        </a:graphic>
      </p:graphicFrame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50E2C286-05BE-0257-6EE8-DC063D720F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36707"/>
              </p:ext>
            </p:extLst>
          </p:nvPr>
        </p:nvGraphicFramePr>
        <p:xfrm>
          <a:off x="581192" y="2092752"/>
          <a:ext cx="5612218" cy="4402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603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id="{23D5984B-8BB2-4F98-B736-79CB172FA8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469001"/>
              </p:ext>
            </p:extLst>
          </p:nvPr>
        </p:nvGraphicFramePr>
        <p:xfrm>
          <a:off x="482599" y="817418"/>
          <a:ext cx="7191931" cy="5465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re 3">
            <a:extLst>
              <a:ext uri="{FF2B5EF4-FFF2-40B4-BE49-F238E27FC236}">
                <a16:creationId xmlns:a16="http://schemas.microsoft.com/office/drawing/2014/main" id="{16872BA3-3C17-DCE9-6E31-F33D9625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11F60A72-2E89-0F50-8978-59A18B4DA4F2}"/>
              </a:ext>
            </a:extLst>
          </p:cNvPr>
          <p:cNvSpPr txBox="1">
            <a:spLocks/>
          </p:cNvSpPr>
          <p:nvPr/>
        </p:nvSpPr>
        <p:spPr>
          <a:xfrm>
            <a:off x="8296275" y="1419225"/>
            <a:ext cx="3081576" cy="2085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Compte budgétaire service ordinaire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82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fr-BE" dirty="0"/>
              <a:t>ZP - Compte budgétaire – service extraordinaire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E9758B-E361-4084-8D9F-729FA6C4A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/>
          </a:bodyPr>
          <a:lstStyle/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6258194" y="2885976"/>
            <a:ext cx="535261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BE" sz="2200" dirty="0"/>
              <a:t>Les principaux investissements réalisés à l’exercice propre concerne :</a:t>
            </a:r>
          </a:p>
          <a:p>
            <a:pPr marL="342900" indent="-3429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2200" dirty="0"/>
              <a:t>le charroi</a:t>
            </a:r>
          </a:p>
          <a:p>
            <a:pPr marL="342900" indent="-3429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2200" dirty="0"/>
              <a:t>la vidéosurveillance urbaine </a:t>
            </a:r>
          </a:p>
          <a:p>
            <a:pPr marL="342900" indent="-3429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2200" dirty="0"/>
              <a:t>les études dans le cadre de la construction du futur commissariat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3DFC1DF-3F1F-4C00-E80E-52165BF75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479236"/>
              </p:ext>
            </p:extLst>
          </p:nvPr>
        </p:nvGraphicFramePr>
        <p:xfrm>
          <a:off x="792151" y="2237736"/>
          <a:ext cx="4713402" cy="3931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5056">
                  <a:extLst>
                    <a:ext uri="{9D8B030D-6E8A-4147-A177-3AD203B41FA5}">
                      <a16:colId xmlns:a16="http://schemas.microsoft.com/office/drawing/2014/main" val="3666893451"/>
                    </a:ext>
                  </a:extLst>
                </a:gridCol>
                <a:gridCol w="1738897">
                  <a:extLst>
                    <a:ext uri="{9D8B030D-6E8A-4147-A177-3AD203B41FA5}">
                      <a16:colId xmlns:a16="http://schemas.microsoft.com/office/drawing/2014/main" val="637434960"/>
                    </a:ext>
                  </a:extLst>
                </a:gridCol>
                <a:gridCol w="1229449">
                  <a:extLst>
                    <a:ext uri="{9D8B030D-6E8A-4147-A177-3AD203B41FA5}">
                      <a16:colId xmlns:a16="http://schemas.microsoft.com/office/drawing/2014/main" val="377420142"/>
                    </a:ext>
                  </a:extLst>
                </a:gridCol>
              </a:tblGrid>
              <a:tr h="720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 dirty="0">
                          <a:effectLst/>
                        </a:rPr>
                        <a:t>Service extraordinaire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2021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2020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94446455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Droits constatés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 dirty="0">
                          <a:effectLst/>
                        </a:rPr>
                        <a:t>1.504.908,01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1.488.254,09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02995332"/>
                  </a:ext>
                </a:extLst>
              </a:tr>
              <a:tr h="388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Droits constatés nets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 dirty="0">
                          <a:effectLst/>
                        </a:rPr>
                        <a:t>1.504.908,01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1.488.254,09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33064064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Engagements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 dirty="0">
                          <a:effectLst/>
                        </a:rPr>
                        <a:t>3.650.684,83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3.593.078,80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98062172"/>
                  </a:ext>
                </a:extLst>
              </a:tr>
              <a:tr h="388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RESULTAT BUDGETAIRE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 dirty="0">
                          <a:effectLst/>
                        </a:rPr>
                        <a:t>-2.145.776,82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-2.104.824,71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79981596"/>
                  </a:ext>
                </a:extLst>
              </a:tr>
              <a:tr h="272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79061002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Droits constatés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 dirty="0">
                          <a:effectLst/>
                        </a:rPr>
                        <a:t>1.504.908,01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1.488.254,09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23881112"/>
                  </a:ext>
                </a:extLst>
              </a:tr>
              <a:tr h="388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Droits constatés nets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 dirty="0">
                          <a:effectLst/>
                        </a:rPr>
                        <a:t>1.504.908,01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 dirty="0">
                          <a:effectLst/>
                        </a:rPr>
                        <a:t>1.488.254,09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99830769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Imputations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654.701,41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 dirty="0">
                          <a:effectLst/>
                        </a:rPr>
                        <a:t>1.174.354,57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75809641"/>
                  </a:ext>
                </a:extLst>
              </a:tr>
              <a:tr h="388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RESULTAT COMPTABLE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>
                          <a:effectLst/>
                        </a:rPr>
                        <a:t>850.206,60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400" dirty="0">
                          <a:effectLst/>
                        </a:rPr>
                        <a:t>313.899,52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99481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77773" y="677814"/>
            <a:ext cx="10993549" cy="1475013"/>
          </a:xfrm>
        </p:spPr>
        <p:txBody>
          <a:bodyPr>
            <a:normAutofit/>
          </a:bodyPr>
          <a:lstStyle/>
          <a:p>
            <a:r>
              <a:rPr lang="fr-BE" dirty="0"/>
              <a:t>ZONE DE POLICE</a:t>
            </a:r>
            <a:br>
              <a:rPr lang="fr-BE" dirty="0"/>
            </a:br>
            <a:r>
              <a:rPr lang="fr-BE" sz="3000" dirty="0"/>
              <a:t>Modifications budgétaires n°1 2022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70AB557E-DBF3-464D-ABA0-69F8474F7A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/>
              <a:t>23 mai 2022</a:t>
            </a:r>
          </a:p>
          <a:p>
            <a:r>
              <a:rPr lang="fr-BE" cap="none" dirty="0"/>
              <a:t>Ann CLOET, Echevine des Finances</a:t>
            </a:r>
          </a:p>
        </p:txBody>
      </p:sp>
    </p:spTree>
    <p:extLst>
      <p:ext uri="{BB962C8B-B14F-4D97-AF65-F5344CB8AC3E}">
        <p14:creationId xmlns:p14="http://schemas.microsoft.com/office/powerpoint/2010/main" val="54835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ZP – MODIFICATIONs BUDGETAIREs n°1 2022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01255" y="1964168"/>
            <a:ext cx="3409782" cy="4036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420B9E7C-C43D-4575-8F29-E27EF4BB5F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066312"/>
              </p:ext>
            </p:extLst>
          </p:nvPr>
        </p:nvGraphicFramePr>
        <p:xfrm>
          <a:off x="4375886" y="1784020"/>
          <a:ext cx="7214859" cy="28829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890598">
                  <a:extLst>
                    <a:ext uri="{9D8B030D-6E8A-4147-A177-3AD203B41FA5}">
                      <a16:colId xmlns:a16="http://schemas.microsoft.com/office/drawing/2014/main" val="1432882703"/>
                    </a:ext>
                  </a:extLst>
                </a:gridCol>
                <a:gridCol w="1847157">
                  <a:extLst>
                    <a:ext uri="{9D8B030D-6E8A-4147-A177-3AD203B41FA5}">
                      <a16:colId xmlns:a16="http://schemas.microsoft.com/office/drawing/2014/main" val="2183821914"/>
                    </a:ext>
                  </a:extLst>
                </a:gridCol>
                <a:gridCol w="1847157">
                  <a:extLst>
                    <a:ext uri="{9D8B030D-6E8A-4147-A177-3AD203B41FA5}">
                      <a16:colId xmlns:a16="http://schemas.microsoft.com/office/drawing/2014/main" val="1160886552"/>
                    </a:ext>
                  </a:extLst>
                </a:gridCol>
                <a:gridCol w="1629947">
                  <a:extLst>
                    <a:ext uri="{9D8B030D-6E8A-4147-A177-3AD203B41FA5}">
                      <a16:colId xmlns:a16="http://schemas.microsoft.com/office/drawing/2014/main" val="3222834918"/>
                    </a:ext>
                  </a:extLst>
                </a:gridCol>
              </a:tblGrid>
              <a:tr h="560212">
                <a:tc>
                  <a:txBody>
                    <a:bodyPr/>
                    <a:lstStyle/>
                    <a:p>
                      <a:r>
                        <a:rPr lang="fr-BE" sz="2000" b="1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ORDINAIRE</a:t>
                      </a:r>
                    </a:p>
                  </a:txBody>
                  <a:tcPr marL="205530" marR="123317" marT="123317" marB="123317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Recettes</a:t>
                      </a:r>
                      <a:endParaRPr lang="fr-BE" sz="2000" b="1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530" marR="123317" marT="123317" marB="12331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Dépenses</a:t>
                      </a:r>
                      <a:endParaRPr lang="fr-BE" sz="2000" b="1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530" marR="123317" marT="123317" marB="12331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Solde</a:t>
                      </a:r>
                      <a:endParaRPr lang="fr-BE" sz="2000" b="1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530" marR="123317" marT="123317" marB="12331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6980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623895"/>
                  </a:ext>
                </a:extLst>
              </a:tr>
              <a:tr h="560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Budget initial</a:t>
                      </a:r>
                      <a:endParaRPr lang="fr-BE" sz="2000" b="1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530" marR="123317" marT="123317" marB="123317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19.477.111,42</a:t>
                      </a: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149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19.477.111,42</a:t>
                      </a: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149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1490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700909"/>
                  </a:ext>
                </a:extLst>
              </a:tr>
              <a:tr h="560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 baseline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Augmentation</a:t>
                      </a:r>
                      <a:endParaRPr lang="fr-BE" sz="2000" b="1" baseline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530" marR="123317" marT="123317" marB="123317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1.376.479,55</a:t>
                      </a: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1.175.924,71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200.554,84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83914"/>
                  </a:ext>
                </a:extLst>
              </a:tr>
              <a:tr h="560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 baseline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Diminution</a:t>
                      </a:r>
                      <a:endParaRPr lang="fr-BE" sz="2000" b="1" baseline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530" marR="123317" marT="123317" marB="123317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542.457,55</a:t>
                      </a: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149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341.902,71</a:t>
                      </a: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149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200.554,84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1490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534257"/>
                  </a:ext>
                </a:extLst>
              </a:tr>
              <a:tr h="560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 baseline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Résultat</a:t>
                      </a:r>
                      <a:endParaRPr lang="fr-BE" sz="2000" b="1" baseline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530" marR="123317" marT="123317" marB="123317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chemeClr val="accent1">
                        <a:lumMod val="75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20.311.133,42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20.311.133,42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28886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812C0B13-616C-4328-9C75-514DB95DB197}"/>
              </a:ext>
            </a:extLst>
          </p:cNvPr>
          <p:cNvSpPr txBox="1"/>
          <p:nvPr/>
        </p:nvSpPr>
        <p:spPr>
          <a:xfrm>
            <a:off x="540327" y="1952776"/>
            <a:ext cx="3609527" cy="4036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100" dirty="0">
                <a:solidFill>
                  <a:schemeClr val="bg1"/>
                </a:solidFill>
              </a:rPr>
              <a:t>Injection du </a:t>
            </a:r>
            <a:r>
              <a:rPr lang="en-US" sz="2100" dirty="0" err="1">
                <a:solidFill>
                  <a:schemeClr val="bg1"/>
                </a:solidFill>
              </a:rPr>
              <a:t>résultat</a:t>
            </a:r>
            <a:r>
              <a:rPr lang="en-US" sz="2100" dirty="0">
                <a:solidFill>
                  <a:schemeClr val="bg1"/>
                </a:solidFill>
              </a:rPr>
              <a:t> 2021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100" dirty="0" err="1">
                <a:solidFill>
                  <a:schemeClr val="bg1"/>
                </a:solidFill>
              </a:rPr>
              <a:t>Intégration</a:t>
            </a:r>
            <a:r>
              <a:rPr lang="en-US" sz="2100" dirty="0">
                <a:solidFill>
                  <a:schemeClr val="bg1"/>
                </a:solidFill>
              </a:rPr>
              <a:t> des 4 indexations </a:t>
            </a:r>
            <a:r>
              <a:rPr lang="en-US" sz="2100" dirty="0" err="1">
                <a:solidFill>
                  <a:schemeClr val="bg1"/>
                </a:solidFill>
              </a:rPr>
              <a:t>prévues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en</a:t>
            </a:r>
            <a:r>
              <a:rPr lang="en-US" sz="2100" dirty="0">
                <a:solidFill>
                  <a:schemeClr val="bg1"/>
                </a:solidFill>
              </a:rPr>
              <a:t> 2022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100" dirty="0">
                <a:solidFill>
                  <a:schemeClr val="bg1"/>
                </a:solidFill>
              </a:rPr>
              <a:t>Diminution des </a:t>
            </a:r>
            <a:r>
              <a:rPr lang="en-US" sz="2100" dirty="0" err="1">
                <a:solidFill>
                  <a:schemeClr val="bg1"/>
                </a:solidFill>
              </a:rPr>
              <a:t>dépenses</a:t>
            </a:r>
            <a:r>
              <a:rPr lang="en-US" sz="2100" dirty="0">
                <a:solidFill>
                  <a:schemeClr val="bg1"/>
                </a:solidFill>
              </a:rPr>
              <a:t> de </a:t>
            </a:r>
            <a:r>
              <a:rPr lang="en-US" sz="2100" dirty="0" err="1">
                <a:solidFill>
                  <a:schemeClr val="bg1"/>
                </a:solidFill>
              </a:rPr>
              <a:t>fonctionnement</a:t>
            </a:r>
            <a:endParaRPr lang="en-US" sz="2100" dirty="0">
              <a:solidFill>
                <a:schemeClr val="bg1"/>
              </a:solidFill>
            </a:endParaRP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100" dirty="0">
                <a:solidFill>
                  <a:schemeClr val="bg1"/>
                </a:solidFill>
              </a:rPr>
              <a:t>Diminution de la dotation </a:t>
            </a:r>
            <a:r>
              <a:rPr lang="en-US" sz="2100" dirty="0" err="1">
                <a:solidFill>
                  <a:schemeClr val="bg1"/>
                </a:solidFill>
              </a:rPr>
              <a:t>communale</a:t>
            </a:r>
            <a:r>
              <a:rPr lang="en-US" sz="2100" dirty="0">
                <a:solidFill>
                  <a:schemeClr val="bg1"/>
                </a:solidFill>
              </a:rPr>
              <a:t> (-542.457,55 €)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100" dirty="0">
                <a:solidFill>
                  <a:schemeClr val="bg1"/>
                </a:solidFill>
              </a:rPr>
              <a:t>Adaptations de </a:t>
            </a:r>
            <a:r>
              <a:rPr lang="en-US" sz="2100" dirty="0" err="1">
                <a:solidFill>
                  <a:schemeClr val="bg1"/>
                </a:solidFill>
              </a:rPr>
              <a:t>quelques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crédits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budgétaires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dont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l’augmentation</a:t>
            </a:r>
            <a:r>
              <a:rPr lang="en-US" sz="2100" dirty="0">
                <a:solidFill>
                  <a:schemeClr val="bg1"/>
                </a:solidFill>
              </a:rPr>
              <a:t> des </a:t>
            </a:r>
            <a:r>
              <a:rPr lang="en-US" sz="2100" dirty="0" err="1">
                <a:solidFill>
                  <a:schemeClr val="bg1"/>
                </a:solidFill>
              </a:rPr>
              <a:t>dotations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fédérales</a:t>
            </a:r>
            <a:r>
              <a:rPr lang="en-US" sz="2100" dirty="0">
                <a:solidFill>
                  <a:schemeClr val="bg1"/>
                </a:solidFill>
              </a:rPr>
              <a:t> à </a:t>
            </a:r>
            <a:r>
              <a:rPr lang="en-US" sz="2100" dirty="0" err="1">
                <a:solidFill>
                  <a:schemeClr val="bg1"/>
                </a:solidFill>
              </a:rPr>
              <a:t>l’exercice</a:t>
            </a:r>
            <a:r>
              <a:rPr lang="en-US" sz="2100" dirty="0">
                <a:solidFill>
                  <a:schemeClr val="bg1"/>
                </a:solidFill>
              </a:rPr>
              <a:t> propre</a:t>
            </a:r>
            <a:endParaRPr lang="fr-BE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19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ZP – MODIFICATIONs BUDGETAIREs n°1 2022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42378" y="1964168"/>
            <a:ext cx="3707476" cy="4036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100" dirty="0">
                <a:solidFill>
                  <a:schemeClr val="bg1"/>
                </a:solidFill>
              </a:rPr>
              <a:t>Injection du </a:t>
            </a:r>
            <a:r>
              <a:rPr lang="en-US" sz="2100" dirty="0" err="1">
                <a:solidFill>
                  <a:schemeClr val="bg1"/>
                </a:solidFill>
              </a:rPr>
              <a:t>résultat</a:t>
            </a:r>
            <a:r>
              <a:rPr lang="en-US" sz="2100" dirty="0">
                <a:solidFill>
                  <a:schemeClr val="bg1"/>
                </a:solidFill>
              </a:rPr>
              <a:t> 2021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100" dirty="0" err="1">
                <a:solidFill>
                  <a:schemeClr val="bg1"/>
                </a:solidFill>
              </a:rPr>
              <a:t>Financement</a:t>
            </a:r>
            <a:r>
              <a:rPr lang="en-US" sz="2100" dirty="0">
                <a:solidFill>
                  <a:schemeClr val="bg1"/>
                </a:solidFill>
              </a:rPr>
              <a:t> par </a:t>
            </a:r>
            <a:r>
              <a:rPr lang="en-US" sz="2100" dirty="0" err="1">
                <a:solidFill>
                  <a:schemeClr val="bg1"/>
                </a:solidFill>
              </a:rPr>
              <a:t>emprunt</a:t>
            </a:r>
            <a:r>
              <a:rPr lang="en-US" sz="2100" dirty="0">
                <a:solidFill>
                  <a:schemeClr val="bg1"/>
                </a:solidFill>
              </a:rPr>
              <a:t> des </a:t>
            </a:r>
            <a:r>
              <a:rPr lang="en-US" sz="2100" dirty="0" err="1">
                <a:solidFill>
                  <a:schemeClr val="bg1"/>
                </a:solidFill>
              </a:rPr>
              <a:t>investissements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réalisés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en</a:t>
            </a:r>
            <a:r>
              <a:rPr lang="en-US" sz="2100" dirty="0">
                <a:solidFill>
                  <a:schemeClr val="bg1"/>
                </a:solidFill>
              </a:rPr>
              <a:t> 2021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100" dirty="0">
                <a:solidFill>
                  <a:schemeClr val="bg1"/>
                </a:solidFill>
              </a:rPr>
              <a:t>Construction du commissariat impact du context </a:t>
            </a:r>
            <a:r>
              <a:rPr lang="en-US" sz="2100" dirty="0" err="1">
                <a:solidFill>
                  <a:schemeClr val="bg1"/>
                </a:solidFill>
              </a:rPr>
              <a:t>économique</a:t>
            </a:r>
            <a:r>
              <a:rPr lang="en-US" sz="2100" dirty="0">
                <a:solidFill>
                  <a:schemeClr val="bg1"/>
                </a:solidFill>
              </a:rPr>
              <a:t> :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100" dirty="0">
                <a:solidFill>
                  <a:schemeClr val="bg1"/>
                </a:solidFill>
              </a:rPr>
              <a:t>+ 4.875.000 € pour la construction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100" dirty="0">
                <a:solidFill>
                  <a:schemeClr val="bg1"/>
                </a:solidFill>
              </a:rPr>
              <a:t>+ 500.000 € pour les </a:t>
            </a:r>
            <a:r>
              <a:rPr lang="en-US" sz="2100" dirty="0" err="1">
                <a:solidFill>
                  <a:schemeClr val="bg1"/>
                </a:solidFill>
              </a:rPr>
              <a:t>honoraires</a:t>
            </a:r>
            <a:endParaRPr lang="en-US" sz="2100" dirty="0">
              <a:solidFill>
                <a:schemeClr val="bg1"/>
              </a:solidFill>
            </a:endParaRP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100" dirty="0">
                <a:solidFill>
                  <a:schemeClr val="bg1"/>
                </a:solidFill>
              </a:rPr>
              <a:t>Adaptations de </a:t>
            </a:r>
            <a:r>
              <a:rPr lang="en-US" sz="2100" dirty="0" err="1">
                <a:solidFill>
                  <a:schemeClr val="bg1"/>
                </a:solidFill>
              </a:rPr>
              <a:t>crédits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budgétaires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selon</a:t>
            </a:r>
            <a:r>
              <a:rPr lang="en-US" sz="2100" dirty="0">
                <a:solidFill>
                  <a:schemeClr val="bg1"/>
                </a:solidFill>
              </a:rPr>
              <a:t> le </a:t>
            </a:r>
            <a:r>
              <a:rPr lang="en-US" sz="2100" dirty="0" err="1">
                <a:solidFill>
                  <a:schemeClr val="bg1"/>
                </a:solidFill>
              </a:rPr>
              <a:t>programme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d’investissement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actualisé</a:t>
            </a:r>
            <a:endParaRPr lang="en-US" sz="21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420B9E7C-C43D-4575-8F29-E27EF4BB5F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791890"/>
              </p:ext>
            </p:extLst>
          </p:nvPr>
        </p:nvGraphicFramePr>
        <p:xfrm>
          <a:off x="4375886" y="1784020"/>
          <a:ext cx="7511315" cy="28829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2329714">
                  <a:extLst>
                    <a:ext uri="{9D8B030D-6E8A-4147-A177-3AD203B41FA5}">
                      <a16:colId xmlns:a16="http://schemas.microsoft.com/office/drawing/2014/main" val="1432882703"/>
                    </a:ext>
                  </a:extLst>
                </a:gridCol>
                <a:gridCol w="1842655">
                  <a:extLst>
                    <a:ext uri="{9D8B030D-6E8A-4147-A177-3AD203B41FA5}">
                      <a16:colId xmlns:a16="http://schemas.microsoft.com/office/drawing/2014/main" val="2183821914"/>
                    </a:ext>
                  </a:extLst>
                </a:gridCol>
                <a:gridCol w="1877290">
                  <a:extLst>
                    <a:ext uri="{9D8B030D-6E8A-4147-A177-3AD203B41FA5}">
                      <a16:colId xmlns:a16="http://schemas.microsoft.com/office/drawing/2014/main" val="1160886552"/>
                    </a:ext>
                  </a:extLst>
                </a:gridCol>
                <a:gridCol w="1461656">
                  <a:extLst>
                    <a:ext uri="{9D8B030D-6E8A-4147-A177-3AD203B41FA5}">
                      <a16:colId xmlns:a16="http://schemas.microsoft.com/office/drawing/2014/main" val="3222834918"/>
                    </a:ext>
                  </a:extLst>
                </a:gridCol>
              </a:tblGrid>
              <a:tr h="560212">
                <a:tc>
                  <a:txBody>
                    <a:bodyPr/>
                    <a:lstStyle/>
                    <a:p>
                      <a:r>
                        <a:rPr lang="fr-BE" sz="2000" b="1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EXTRAORDINAIRE</a:t>
                      </a:r>
                    </a:p>
                  </a:txBody>
                  <a:tcPr marL="205530" marR="123317" marT="123317" marB="123317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Recettes</a:t>
                      </a:r>
                      <a:endParaRPr lang="fr-BE" sz="2000" b="1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530" marR="123317" marT="123317" marB="12331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Dépenses</a:t>
                      </a:r>
                      <a:endParaRPr lang="fr-BE" sz="2000" b="1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530" marR="123317" marT="123317" marB="12331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Solde</a:t>
                      </a:r>
                      <a:endParaRPr lang="fr-BE" sz="2000" b="1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530" marR="123317" marT="123317" marB="12331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6980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623895"/>
                  </a:ext>
                </a:extLst>
              </a:tr>
              <a:tr h="560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 baseline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Budget initial</a:t>
                      </a:r>
                      <a:endParaRPr lang="fr-BE" sz="2000" b="1" baseline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530" marR="123317" marT="123317" marB="123317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16.018.005,04</a:t>
                      </a: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149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15.861.000,0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149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157.005,04</a:t>
                      </a: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1490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700909"/>
                  </a:ext>
                </a:extLst>
              </a:tr>
              <a:tr h="560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 baseline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Augmentation</a:t>
                      </a:r>
                      <a:endParaRPr lang="fr-BE" sz="2000" b="1" baseline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530" marR="123317" marT="123317" marB="123317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8.125.804,87</a:t>
                      </a: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7.968.760,20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157.044,67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83914"/>
                  </a:ext>
                </a:extLst>
              </a:tr>
              <a:tr h="560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 baseline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Diminution</a:t>
                      </a:r>
                      <a:endParaRPr lang="fr-BE" sz="2000" b="1" baseline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530" marR="123317" marT="123317" marB="123317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157.005,04</a:t>
                      </a: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149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149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-157.005,04</a:t>
                      </a: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  <a:alpha val="1490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534257"/>
                  </a:ext>
                </a:extLst>
              </a:tr>
              <a:tr h="560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 baseline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Résultat</a:t>
                      </a:r>
                      <a:endParaRPr lang="fr-BE" sz="2000" b="1" baseline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530" marR="123317" marT="123317" marB="123317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chemeClr val="accent1">
                        <a:lumMod val="75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23.986.804,87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23.829.760,20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157.044,67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28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73032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395</Words>
  <Application>Microsoft Office PowerPoint</Application>
  <PresentationFormat>Grand écran</PresentationFormat>
  <Paragraphs>176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Wingdings 2</vt:lpstr>
      <vt:lpstr>Dividende</vt:lpstr>
      <vt:lpstr>ZONE DE POLICE Compte 2021</vt:lpstr>
      <vt:lpstr> Compte budgétaire service ordinaire</vt:lpstr>
      <vt:lpstr>Présentation PowerPoint</vt:lpstr>
      <vt:lpstr>ZP - Compte budgétaire – service ordinaire</vt:lpstr>
      <vt:lpstr>Présentation PowerPoint</vt:lpstr>
      <vt:lpstr>ZP - Compte budgétaire – service extraordinaire</vt:lpstr>
      <vt:lpstr>ZONE DE POLICE Modifications budgétaires n°1 2022</vt:lpstr>
      <vt:lpstr>ZP – MODIFICATIONs BUDGETAIREs n°1 2022</vt:lpstr>
      <vt:lpstr>ZP – MODIFICATIONs BUDGETAIREs n°1 2022</vt:lpstr>
      <vt:lpstr>ZONE DE POLICE VALIDATION DE LA TRAJECTOIRE BUDGETAIRE ACTUALISEE</vt:lpstr>
      <vt:lpstr>MERCI pour votre attention</vt:lpstr>
      <vt:lpstr>MERCI pour votre attention</vt:lpstr>
      <vt:lpstr>MERCI pour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ZONE DE POLICE Compte 2019</dc:title>
  <dc:creator>Elisabeth HERPOEL</dc:creator>
  <cp:lastModifiedBy>Elisabeth HERPOEL</cp:lastModifiedBy>
  <cp:revision>14</cp:revision>
  <dcterms:created xsi:type="dcterms:W3CDTF">2020-05-17T09:49:34Z</dcterms:created>
  <dcterms:modified xsi:type="dcterms:W3CDTF">2022-05-10T07:07:41Z</dcterms:modified>
</cp:coreProperties>
</file>