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4" r:id="rId4"/>
    <p:sldId id="266" r:id="rId5"/>
    <p:sldId id="263" r:id="rId6"/>
    <p:sldId id="262" r:id="rId7"/>
    <p:sldId id="275" r:id="rId8"/>
    <p:sldId id="259" r:id="rId9"/>
    <p:sldId id="272" r:id="rId10"/>
    <p:sldId id="273" r:id="rId11"/>
    <p:sldId id="269" r:id="rId12"/>
    <p:sldId id="276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34" autoAdjust="0"/>
  </p:normalViewPr>
  <p:slideViewPr>
    <p:cSldViewPr>
      <p:cViewPr varScale="1">
        <p:scale>
          <a:sx n="86" d="100"/>
          <a:sy n="86" d="100"/>
        </p:scale>
        <p:origin x="135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506A9-9E44-4FE8-A1BD-136CC6109F35}" type="datetimeFigureOut">
              <a:rPr lang="fr-BE" smtClean="0"/>
              <a:t>25-03-22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A4BA0-835B-4B96-8FFE-3558213C7BE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5911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A4BA0-835B-4B96-8FFE-3558213C7BEA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18561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A4BA0-835B-4B96-8FFE-3558213C7BEA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5501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520B-4653-4520-87BE-472B287B0772}" type="datetimeFigureOut">
              <a:rPr lang="fr-BE" smtClean="0"/>
              <a:t>25-03-22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E5EE-742C-4757-9513-F4556DCB0D5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0456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520B-4653-4520-87BE-472B287B0772}" type="datetimeFigureOut">
              <a:rPr lang="fr-BE" smtClean="0"/>
              <a:t>25-03-22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E5EE-742C-4757-9513-F4556DCB0D5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170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520B-4653-4520-87BE-472B287B0772}" type="datetimeFigureOut">
              <a:rPr lang="fr-BE" smtClean="0"/>
              <a:t>25-03-22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E5EE-742C-4757-9513-F4556DCB0D5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0671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520B-4653-4520-87BE-472B287B0772}" type="datetimeFigureOut">
              <a:rPr lang="fr-BE" smtClean="0"/>
              <a:t>25-03-22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E5EE-742C-4757-9513-F4556DCB0D5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0661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520B-4653-4520-87BE-472B287B0772}" type="datetimeFigureOut">
              <a:rPr lang="fr-BE" smtClean="0"/>
              <a:t>25-03-22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E5EE-742C-4757-9513-F4556DCB0D5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2890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520B-4653-4520-87BE-472B287B0772}" type="datetimeFigureOut">
              <a:rPr lang="fr-BE" smtClean="0"/>
              <a:t>25-03-22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E5EE-742C-4757-9513-F4556DCB0D5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2439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520B-4653-4520-87BE-472B287B0772}" type="datetimeFigureOut">
              <a:rPr lang="fr-BE" smtClean="0"/>
              <a:t>25-03-22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E5EE-742C-4757-9513-F4556DCB0D5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18662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520B-4653-4520-87BE-472B287B0772}" type="datetimeFigureOut">
              <a:rPr lang="fr-BE" smtClean="0"/>
              <a:t>25-03-22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E5EE-742C-4757-9513-F4556DCB0D5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963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520B-4653-4520-87BE-472B287B0772}" type="datetimeFigureOut">
              <a:rPr lang="fr-BE" smtClean="0"/>
              <a:t>25-03-22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E5EE-742C-4757-9513-F4556DCB0D5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73308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520B-4653-4520-87BE-472B287B0772}" type="datetimeFigureOut">
              <a:rPr lang="fr-BE" smtClean="0"/>
              <a:t>25-03-22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E5EE-742C-4757-9513-F4556DCB0D5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8601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520B-4653-4520-87BE-472B287B0772}" type="datetimeFigureOut">
              <a:rPr lang="fr-BE" smtClean="0"/>
              <a:t>25-03-22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E5EE-742C-4757-9513-F4556DCB0D5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3914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3520B-4653-4520-87BE-472B287B0772}" type="datetimeFigureOut">
              <a:rPr lang="fr-BE" smtClean="0"/>
              <a:t>25-03-22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5E5EE-742C-4757-9513-F4556DCB0D5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5364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570363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solidFill>
                  <a:srgbClr val="4B4B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chenille processionnaire</a:t>
            </a:r>
          </a:p>
        </p:txBody>
      </p:sp>
    </p:spTree>
    <p:extLst>
      <p:ext uri="{BB962C8B-B14F-4D97-AF65-F5344CB8AC3E}">
        <p14:creationId xmlns:p14="http://schemas.microsoft.com/office/powerpoint/2010/main" val="168282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5250"/>
            <a:ext cx="9209996" cy="6907497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t="15924"/>
          <a:stretch/>
        </p:blipFill>
        <p:spPr>
          <a:xfrm>
            <a:off x="611560" y="1858739"/>
            <a:ext cx="8280920" cy="499926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6252" y="1124744"/>
            <a:ext cx="3696730" cy="954875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491936" y="625160"/>
            <a:ext cx="5688632" cy="504056"/>
          </a:xfrm>
        </p:spPr>
        <p:txBody>
          <a:bodyPr>
            <a:noAutofit/>
          </a:bodyPr>
          <a:lstStyle/>
          <a:p>
            <a:pPr algn="l"/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Quels services interviennent ?</a:t>
            </a:r>
          </a:p>
        </p:txBody>
      </p:sp>
    </p:spTree>
    <p:extLst>
      <p:ext uri="{BB962C8B-B14F-4D97-AF65-F5344CB8AC3E}">
        <p14:creationId xmlns:p14="http://schemas.microsoft.com/office/powerpoint/2010/main" val="3575530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" y="-49497"/>
            <a:ext cx="9209996" cy="6907497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3808" y="1268760"/>
            <a:ext cx="5688632" cy="504056"/>
          </a:xfrm>
        </p:spPr>
        <p:txBody>
          <a:bodyPr>
            <a:noAutofit/>
          </a:bodyPr>
          <a:lstStyle/>
          <a:p>
            <a:pPr algn="r"/>
            <a:r>
              <a:rPr lang="fr-BE" sz="2800" dirty="0">
                <a:latin typeface="Arial" panose="020B0604020202020204" pitchFamily="34" charset="0"/>
                <a:cs typeface="Arial" panose="020B0604020202020204" pitchFamily="34" charset="0"/>
              </a:rPr>
              <a:t>Législation (2)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203848" y="260648"/>
            <a:ext cx="568863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BE" sz="1200" dirty="0">
                <a:solidFill>
                  <a:srgbClr val="B9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CHENILLE PROCESSIONNAIRE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09036" y="1796680"/>
            <a:ext cx="873496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1400" i="1" dirty="0">
                <a:latin typeface="Arial" panose="020B0604020202020204" pitchFamily="34" charset="0"/>
                <a:cs typeface="Arial" panose="020B0604020202020204" pitchFamily="34" charset="0"/>
              </a:rPr>
              <a:t>Pour déterminer quand et comment le déploiement de la zone de secours sera demandé, </a:t>
            </a:r>
            <a:r>
              <a:rPr lang="fr-BE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une approche concertée est recommandée entre les zones des secours et les communes </a:t>
            </a:r>
            <a:r>
              <a:rPr lang="fr-BE" sz="1400" i="1" dirty="0">
                <a:latin typeface="Arial" panose="020B0604020202020204" pitchFamily="34" charset="0"/>
                <a:cs typeface="Arial" panose="020B0604020202020204" pitchFamily="34" charset="0"/>
              </a:rPr>
              <a:t>d’une part et les provinces et/ou la Région d’autre part, avant le début de la période de lutte.</a:t>
            </a:r>
          </a:p>
          <a:p>
            <a:pPr algn="just"/>
            <a:r>
              <a:rPr lang="fr-BE" sz="1400" i="1" dirty="0">
                <a:latin typeface="Arial" panose="020B0604020202020204" pitchFamily="34" charset="0"/>
                <a:cs typeface="Arial" panose="020B0604020202020204" pitchFamily="34" charset="0"/>
              </a:rPr>
              <a:t>Au cours de cette concertation, il est proposé de clarifier les questions suivantes :</a:t>
            </a:r>
          </a:p>
          <a:p>
            <a:pPr algn="just"/>
            <a:endParaRPr lang="fr-B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BE" sz="1400" i="1" dirty="0">
                <a:latin typeface="Arial" panose="020B0604020202020204" pitchFamily="34" charset="0"/>
                <a:cs typeface="Arial" panose="020B0604020202020204" pitchFamily="34" charset="0"/>
              </a:rPr>
              <a:t>Quel sera le rôle des parties concernées (province/région, zone de secours et commune) 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B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BE" sz="1400" i="1" dirty="0">
                <a:latin typeface="Arial" panose="020B0604020202020204" pitchFamily="34" charset="0"/>
                <a:cs typeface="Arial" panose="020B0604020202020204" pitchFamily="34" charset="0"/>
              </a:rPr>
              <a:t>Quand l’assistance de la zone de secours est-elle demandée ? </a:t>
            </a:r>
          </a:p>
          <a:p>
            <a:r>
              <a:rPr lang="fr-BE" sz="1400" i="1" dirty="0">
                <a:latin typeface="Arial" panose="020B0604020202020204" pitchFamily="34" charset="0"/>
                <a:cs typeface="Arial" panose="020B0604020202020204" pitchFamily="34" charset="0"/>
              </a:rPr>
              <a:t>      Lors de la discussion de ce point, il y a lieu de tenir compte des principes suivants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1400" i="1" dirty="0">
                <a:latin typeface="Arial" panose="020B0604020202020204" pitchFamily="34" charset="0"/>
                <a:cs typeface="Arial" panose="020B0604020202020204" pitchFamily="34" charset="0"/>
              </a:rPr>
              <a:t>La première intervention est toujours effectuée par le personnel communal (ou entreprise privée) 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1400" i="1" dirty="0">
                <a:latin typeface="Arial" panose="020B0604020202020204" pitchFamily="34" charset="0"/>
                <a:cs typeface="Arial" panose="020B0604020202020204" pitchFamily="34" charset="0"/>
              </a:rPr>
              <a:t>Les pompiers ne peuvent être déployés que lorsqu'un nid se trouve sur le domaine public et représente une menace pour la sécurité ou la santé publique 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1400" i="1" dirty="0">
                <a:latin typeface="Arial" panose="020B0604020202020204" pitchFamily="34" charset="0"/>
                <a:cs typeface="Arial" panose="020B0604020202020204" pitchFamily="34" charset="0"/>
              </a:rPr>
              <a:t>Le responsable de l'intervention peut réévaluer la situation et le déploiement des pompiers à tout moment 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En quoi consiste le déploiement (personnel et ressources)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La zone de secours va-t-elle facturer une rétribution ? Quel est le montant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B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BE" sz="1400" i="1" dirty="0">
                <a:latin typeface="Arial" panose="020B0604020202020204" pitchFamily="34" charset="0"/>
                <a:cs typeface="Arial" panose="020B0604020202020204" pitchFamily="34" charset="0"/>
              </a:rPr>
              <a:t>Comment se déroule une intervention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1400" i="1" dirty="0">
                <a:latin typeface="Arial" panose="020B0604020202020204" pitchFamily="34" charset="0"/>
                <a:cs typeface="Arial" panose="020B0604020202020204" pitchFamily="34" charset="0"/>
              </a:rPr>
              <a:t>Qui fait les premières constatations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Qui contrôle si les appels entrants concernent effectivement les chenilles processionnaires?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Qui décide de la destruction ou de la non destruction?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1400" i="1" dirty="0">
                <a:latin typeface="Arial" panose="020B0604020202020204" pitchFamily="34" charset="0"/>
                <a:cs typeface="Arial" panose="020B0604020202020204" pitchFamily="34" charset="0"/>
              </a:rPr>
              <a:t>Qui exerce, sur le terrain, l’autorité sur les équipes de lutte?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1400" i="1" dirty="0">
                <a:latin typeface="Arial" panose="020B0604020202020204" pitchFamily="34" charset="0"/>
                <a:cs typeface="Arial" panose="020B0604020202020204" pitchFamily="34" charset="0"/>
              </a:rPr>
              <a:t>Quelle est la durée de l’intervention? Qui décide de l’arrêt de l’intervention de la zone de secours?</a:t>
            </a:r>
          </a:p>
        </p:txBody>
      </p:sp>
    </p:spTree>
    <p:extLst>
      <p:ext uri="{BB962C8B-B14F-4D97-AF65-F5344CB8AC3E}">
        <p14:creationId xmlns:p14="http://schemas.microsoft.com/office/powerpoint/2010/main" val="2771609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9996" cy="6907497"/>
          </a:xfr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39924" y="6237312"/>
            <a:ext cx="568863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1400" dirty="0">
                <a:solidFill>
                  <a:srgbClr val="4B4B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 de secours de la Wallonie Picarde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55576" y="893638"/>
            <a:ext cx="66967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/>
              <a:t>Situation à la ZSWAPI</a:t>
            </a:r>
          </a:p>
          <a:p>
            <a:r>
              <a:rPr lang="fr-BE" dirty="0"/>
              <a:t>-&gt; P</a:t>
            </a:r>
            <a:r>
              <a:rPr lang="fr-BE" u="sng" dirty="0"/>
              <a:t>rocédure d’intervention </a:t>
            </a:r>
            <a:r>
              <a:rPr lang="fr-BE" dirty="0"/>
              <a:t>établie sur base des recommandations de la région wallonne </a:t>
            </a:r>
          </a:p>
          <a:p>
            <a:r>
              <a:rPr lang="fr-BE" dirty="0"/>
              <a:t>-&gt; </a:t>
            </a:r>
            <a:r>
              <a:rPr lang="fr-BE" u="sng" dirty="0"/>
              <a:t>Matériel d’intervention et de protection</a:t>
            </a:r>
            <a:endParaRPr lang="fr-BE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39924" y="310543"/>
            <a:ext cx="568863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1200" dirty="0">
                <a:solidFill>
                  <a:srgbClr val="B9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CHENILLE PROCESSIONNAIRE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315" y="2337347"/>
            <a:ext cx="3179626" cy="367240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2215179"/>
            <a:ext cx="1656184" cy="378399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148" y="2215180"/>
            <a:ext cx="1656184" cy="378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6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5250"/>
            <a:ext cx="9217024" cy="6912768"/>
          </a:xfrm>
        </p:spPr>
      </p:pic>
      <p:pic>
        <p:nvPicPr>
          <p:cNvPr id="1026" name="Picture 2" descr="Les Processionnaire Du Chêne Thaumetopoea Processionea Chenille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82" y="165621"/>
            <a:ext cx="4320480" cy="287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pinet.fr - Thaumetopoea processionea - La Processionnaire du Chê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5" b="8789"/>
          <a:stretch/>
        </p:blipFill>
        <p:spPr bwMode="auto">
          <a:xfrm>
            <a:off x="5289480" y="165621"/>
            <a:ext cx="3371715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 processionnaire du chêne : Thaumetopea processionea | Adali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r="4461"/>
          <a:stretch/>
        </p:blipFill>
        <p:spPr bwMode="auto">
          <a:xfrm>
            <a:off x="371982" y="3234597"/>
            <a:ext cx="4737360" cy="345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observations.be/media/photo/027/563/2756308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9" b="3490"/>
          <a:stretch/>
        </p:blipFill>
        <p:spPr bwMode="auto">
          <a:xfrm>
            <a:off x="5780968" y="2492895"/>
            <a:ext cx="2880227" cy="419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80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5250"/>
            <a:ext cx="9209996" cy="6907497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3808" y="1268760"/>
            <a:ext cx="5688632" cy="504056"/>
          </a:xfrm>
        </p:spPr>
        <p:txBody>
          <a:bodyPr>
            <a:noAutofit/>
          </a:bodyPr>
          <a:lstStyle/>
          <a:p>
            <a:pPr algn="r"/>
            <a:r>
              <a:rPr lang="fr-BE" sz="2800" dirty="0">
                <a:latin typeface="Arial" panose="020B0604020202020204" pitchFamily="34" charset="0"/>
                <a:cs typeface="Arial" panose="020B0604020202020204" pitchFamily="34" charset="0"/>
              </a:rPr>
              <a:t>Biologie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39924" y="6237312"/>
            <a:ext cx="568863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1400" dirty="0">
                <a:solidFill>
                  <a:srgbClr val="4B4B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 de secours de la Wallonie Picarde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203848" y="260648"/>
            <a:ext cx="568863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BE" sz="1200" dirty="0">
                <a:solidFill>
                  <a:srgbClr val="B9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CHENILLE PROCESSIONNAIRE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83568" y="2062725"/>
            <a:ext cx="7920880" cy="4038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Les œufs éclosent aux alentours d'avril.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Six stades larvaires vont se succéder durant 2 à 3 mois.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A partir du troisième stade, elles sont capables de libérer </a:t>
            </a:r>
            <a:r>
              <a:rPr lang="fr-BE" sz="1400" b="1" dirty="0">
                <a:latin typeface="Arial" panose="020B0604020202020204" pitchFamily="34" charset="0"/>
                <a:cs typeface="Arial" panose="020B0604020202020204" pitchFamily="34" charset="0"/>
              </a:rPr>
              <a:t>des centaines de milliers de poils très urticants.</a:t>
            </a:r>
          </a:p>
          <a:p>
            <a:pPr algn="just"/>
            <a:endParaRPr lang="fr-B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BE" sz="1400" b="1" dirty="0">
                <a:latin typeface="Arial" panose="020B0604020202020204" pitchFamily="34" charset="0"/>
                <a:cs typeface="Arial" panose="020B0604020202020204" pitchFamily="34" charset="0"/>
              </a:rPr>
              <a:t>Période dangereuse </a:t>
            </a:r>
            <a:r>
              <a:rPr lang="fr-BE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de mai à juillet</a:t>
            </a:r>
            <a:endParaRPr lang="fr-BE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B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BE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Nids toujours dangereux</a:t>
            </a:r>
          </a:p>
          <a:p>
            <a:pPr algn="ctr"/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Développement des populations </a:t>
            </a: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BE" sz="1400" u="sng" dirty="0">
                <a:latin typeface="Arial" panose="020B0604020202020204" pitchFamily="34" charset="0"/>
                <a:cs typeface="Arial" panose="020B0604020202020204" pitchFamily="34" charset="0"/>
              </a:rPr>
              <a:t>cyclique</a:t>
            </a: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Image 7" descr="processionnaire cycl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83" y="3066826"/>
            <a:ext cx="7562850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0587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5250"/>
            <a:ext cx="9209996" cy="6907497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3808" y="1268760"/>
            <a:ext cx="5688632" cy="504056"/>
          </a:xfrm>
        </p:spPr>
        <p:txBody>
          <a:bodyPr>
            <a:noAutofit/>
          </a:bodyPr>
          <a:lstStyle/>
          <a:p>
            <a:pPr algn="r"/>
            <a:r>
              <a:rPr lang="fr-BE" sz="2800" dirty="0">
                <a:latin typeface="Arial" panose="020B0604020202020204" pitchFamily="34" charset="0"/>
                <a:cs typeface="Arial" panose="020B0604020202020204" pitchFamily="34" charset="0"/>
              </a:rPr>
              <a:t>Santé et traitement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39924" y="6237312"/>
            <a:ext cx="568863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1400" dirty="0">
                <a:solidFill>
                  <a:srgbClr val="4B4B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 de secours de la Wallonie Picarde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203848" y="260648"/>
            <a:ext cx="568863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BE" sz="1200" dirty="0">
                <a:solidFill>
                  <a:srgbClr val="B9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CHENILLE PROCESSIONNAIRE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71436" y="1829114"/>
            <a:ext cx="852104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Chaque chenille possède </a:t>
            </a:r>
            <a:r>
              <a:rPr lang="fr-BE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des centaines de milliers de poils </a:t>
            </a:r>
          </a:p>
          <a:p>
            <a:r>
              <a:rPr lang="fr-BE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urticants microscopiques </a:t>
            </a: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pouvant provoquer une éruption </a:t>
            </a:r>
          </a:p>
          <a:p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cutanée douloureuse avec de fortes démangeaisons</a:t>
            </a:r>
          </a:p>
          <a:p>
            <a:endParaRPr lang="fr-BE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1400" u="sng" dirty="0">
                <a:latin typeface="Arial" panose="020B0604020202020204" pitchFamily="34" charset="0"/>
                <a:cs typeface="Arial" panose="020B0604020202020204" pitchFamily="34" charset="0"/>
              </a:rPr>
              <a:t>Une intervention médicale est souvent nécessaire</a:t>
            </a:r>
          </a:p>
          <a:p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Risque par simple contact</a:t>
            </a:r>
          </a:p>
          <a:p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Contact avec la peau </a:t>
            </a: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éruption douloureuse et sévères démangeaisons</a:t>
            </a:r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Contact avec les yeux </a:t>
            </a: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conjonctivite, réaction inflammatoire sévère, voir même cécité (rare)</a:t>
            </a:r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Inhalation </a:t>
            </a: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éternuements, maux de gorges, difficultés respiratoires et de déglutition</a:t>
            </a:r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Ingestion </a:t>
            </a: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inflammation des muqueuses, </a:t>
            </a:r>
            <a:r>
              <a:rPr lang="fr-BE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hypersalivation</a:t>
            </a: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vomissements, douleurs abdominales</a:t>
            </a:r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1400" b="1" dirty="0">
                <a:latin typeface="Arial" panose="020B0604020202020204" pitchFamily="34" charset="0"/>
                <a:cs typeface="Arial" panose="020B0604020202020204" pitchFamily="34" charset="0"/>
              </a:rPr>
              <a:t>Réactions qui s'aggravent à chaque nouveau contact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013" y="1765832"/>
            <a:ext cx="2380889" cy="1787373"/>
          </a:xfrm>
          <a:prstGeom prst="rect">
            <a:avLst/>
          </a:prstGeom>
        </p:spPr>
      </p:pic>
      <p:pic>
        <p:nvPicPr>
          <p:cNvPr id="2050" name="Picture 2" descr="Comment éviter les problèmes causés par la chenill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479" y="4904401"/>
            <a:ext cx="1439503" cy="191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enille Processionnaire : Irritations aux Poils Urticants Que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220" y="4986573"/>
            <a:ext cx="2453676" cy="183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857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5250"/>
            <a:ext cx="9209996" cy="6907497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3808" y="1268760"/>
            <a:ext cx="5688632" cy="504056"/>
          </a:xfrm>
        </p:spPr>
        <p:txBody>
          <a:bodyPr>
            <a:noAutofit/>
          </a:bodyPr>
          <a:lstStyle/>
          <a:p>
            <a:pPr algn="r"/>
            <a:r>
              <a:rPr lang="fr-BE" sz="2800" dirty="0">
                <a:latin typeface="Arial" panose="020B0604020202020204" pitchFamily="34" charset="0"/>
                <a:cs typeface="Arial" panose="020B0604020202020204" pitchFamily="34" charset="0"/>
              </a:rPr>
              <a:t>Identification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39924" y="6237312"/>
            <a:ext cx="568863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1400" dirty="0">
                <a:solidFill>
                  <a:srgbClr val="4B4B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 de secours de la Wallonie Picarde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203848" y="260648"/>
            <a:ext cx="568863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BE" sz="1200" dirty="0">
                <a:solidFill>
                  <a:srgbClr val="B9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CHENILLE PROCESSIONNAIRE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39924" y="2002710"/>
            <a:ext cx="47801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Il est important de bien l'identifier avant de lancer une alerte. Cette identification peut se faire en se posant quelques questions simples :</a:t>
            </a:r>
          </a:p>
          <a:p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Les chenilles sont-elles présentes et s'alimentent-t-elles </a:t>
            </a:r>
            <a:r>
              <a:rPr lang="fr-BE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sur le chêne </a:t>
            </a: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Les chenilles sont-elles groupées ou </a:t>
            </a:r>
            <a:r>
              <a:rPr lang="fr-BE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en procession</a:t>
            </a: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Observez-vous un </a:t>
            </a:r>
            <a:r>
              <a:rPr lang="fr-BE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nid soyeux </a:t>
            </a: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sur l'arbre ?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2 caractéristiques </a:t>
            </a:r>
          </a:p>
          <a:p>
            <a:r>
              <a:rPr lang="fr-BE" sz="1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           = </a:t>
            </a:r>
          </a:p>
          <a:p>
            <a:r>
              <a:rPr lang="fr-BE" sz="1400" b="1" dirty="0">
                <a:latin typeface="Arial" panose="020B0604020202020204" pitchFamily="34" charset="0"/>
                <a:cs typeface="Arial" panose="020B0604020202020204" pitchFamily="34" charset="0"/>
              </a:rPr>
              <a:t>     chenille processionnaire du chêne</a:t>
            </a:r>
          </a:p>
          <a:p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1400" b="1" dirty="0">
                <a:latin typeface="Arial" panose="020B0604020202020204" pitchFamily="34" charset="0"/>
                <a:cs typeface="Arial" panose="020B0604020202020204" pitchFamily="34" charset="0"/>
              </a:rPr>
              <a:t>Attention : confusion fréquente ! </a:t>
            </a:r>
          </a:p>
        </p:txBody>
      </p:sp>
      <p:pic>
        <p:nvPicPr>
          <p:cNvPr id="8" name="Image 7" descr="processionnaire identificatio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4" b="12371"/>
          <a:stretch/>
        </p:blipFill>
        <p:spPr bwMode="auto">
          <a:xfrm>
            <a:off x="5220072" y="1985173"/>
            <a:ext cx="3672408" cy="252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processionnaire confusion hyponomeuthe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" t="3872" r="54402" b="8997"/>
          <a:stretch/>
        </p:blipFill>
        <p:spPr bwMode="auto">
          <a:xfrm>
            <a:off x="4149655" y="5084653"/>
            <a:ext cx="1731707" cy="1584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processionnaire confusion cul-brun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 t="5328" r="53811" b="15637"/>
          <a:stretch/>
        </p:blipFill>
        <p:spPr bwMode="auto">
          <a:xfrm>
            <a:off x="6228183" y="5084652"/>
            <a:ext cx="2304257" cy="15847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39552" y="4509650"/>
            <a:ext cx="3384376" cy="93557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8004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96" y="-21916"/>
            <a:ext cx="9209996" cy="6907497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3808" y="1268760"/>
            <a:ext cx="5688632" cy="504056"/>
          </a:xfrm>
        </p:spPr>
        <p:txBody>
          <a:bodyPr>
            <a:noAutofit/>
          </a:bodyPr>
          <a:lstStyle/>
          <a:p>
            <a:pPr algn="r"/>
            <a:r>
              <a:rPr lang="fr-BE" sz="2800" dirty="0">
                <a:latin typeface="Arial" panose="020B0604020202020204" pitchFamily="34" charset="0"/>
                <a:cs typeface="Arial" panose="020B0604020202020204" pitchFamily="34" charset="0"/>
              </a:rPr>
              <a:t>Observations (juin 2020)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39924" y="6237312"/>
            <a:ext cx="568863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1400" dirty="0">
                <a:solidFill>
                  <a:srgbClr val="4B4B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 de secours de la Wallonie Picarde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203848" y="260648"/>
            <a:ext cx="568863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BE" sz="1200" dirty="0">
                <a:solidFill>
                  <a:srgbClr val="B9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CHENILLE PROCESSIONNAIRE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04428" y="3917936"/>
            <a:ext cx="57241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BE" sz="1200" i="1" dirty="0">
                <a:latin typeface="Arial" panose="020B0604020202020204" pitchFamily="34" charset="0"/>
                <a:cs typeface="Arial" panose="020B0604020202020204" pitchFamily="34" charset="0"/>
              </a:rPr>
              <a:t>Info provenant de l’OWSF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Observations les plus proches en Wallonie : Wavre et Philippeville</a:t>
            </a:r>
          </a:p>
          <a:p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au 11/05/2020</a:t>
            </a:r>
          </a:p>
          <a:p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Nord de la France épargné</a:t>
            </a:r>
          </a:p>
          <a:p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Flandre </a:t>
            </a: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moins de données …</a:t>
            </a:r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 descr="Localisation de la processionnair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000" y="4024661"/>
            <a:ext cx="3005365" cy="264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t="4159" b="9288"/>
          <a:stretch/>
        </p:blipFill>
        <p:spPr>
          <a:xfrm>
            <a:off x="439924" y="1850061"/>
            <a:ext cx="3308053" cy="20678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253897" y="1975522"/>
            <a:ext cx="437089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BE" sz="1200" i="1" dirty="0">
                <a:latin typeface="Arial" panose="020B0604020202020204" pitchFamily="34" charset="0"/>
                <a:cs typeface="Arial" panose="020B0604020202020204" pitchFamily="34" charset="0"/>
              </a:rPr>
              <a:t>Info provenant du site ‘Observations.be’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Fiabilité non garantie (encodage libre)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Nombre d’observations proches très faible (1</a:t>
            </a: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Nombre d’individus observés très faibles (13)</a:t>
            </a:r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81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96" y="-21916"/>
            <a:ext cx="9209996" cy="6907497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3808" y="1268760"/>
            <a:ext cx="5688632" cy="504056"/>
          </a:xfrm>
        </p:spPr>
        <p:txBody>
          <a:bodyPr>
            <a:noAutofit/>
          </a:bodyPr>
          <a:lstStyle/>
          <a:p>
            <a:pPr algn="r"/>
            <a:r>
              <a:rPr lang="fr-BE" sz="2800" dirty="0">
                <a:latin typeface="Arial" panose="020B0604020202020204" pitchFamily="34" charset="0"/>
                <a:cs typeface="Arial" panose="020B0604020202020204" pitchFamily="34" charset="0"/>
              </a:rPr>
              <a:t>Observations (aujourd’hui)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39924" y="6237312"/>
            <a:ext cx="568863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1400" dirty="0">
                <a:solidFill>
                  <a:srgbClr val="4B4B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 de secours de la Wallonie Picarde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203848" y="260648"/>
            <a:ext cx="568863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BE" sz="1200" dirty="0">
                <a:solidFill>
                  <a:srgbClr val="B9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CHENILLE PROCESSIONNAIRE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04428" y="3917936"/>
            <a:ext cx="45276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BE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BE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BE" sz="1200" i="1" dirty="0">
                <a:latin typeface="Arial" panose="020B0604020202020204" pitchFamily="34" charset="0"/>
                <a:cs typeface="Arial" panose="020B0604020202020204" pitchFamily="34" charset="0"/>
              </a:rPr>
              <a:t>Info provenant de l’OWSF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Observations les plus proches en Wallonie : </a:t>
            </a:r>
          </a:p>
          <a:p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      Bruxelles et Charleroi au 07/07/2021</a:t>
            </a:r>
          </a:p>
          <a:p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1400" b="1" dirty="0">
                <a:latin typeface="Arial" panose="020B0604020202020204" pitchFamily="34" charset="0"/>
                <a:cs typeface="Arial" panose="020B0604020202020204" pitchFamily="34" charset="0"/>
              </a:rPr>
              <a:t>« Les chances d’être confronté à la chenille processionnaire sur notre territoire cette année restent faibles »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253897" y="1975522"/>
            <a:ext cx="437089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BE" sz="1200" i="1" dirty="0">
                <a:latin typeface="Arial" panose="020B0604020202020204" pitchFamily="34" charset="0"/>
                <a:cs typeface="Arial" panose="020B0604020202020204" pitchFamily="34" charset="0"/>
              </a:rPr>
              <a:t>Info provenant du site ‘Observations.be’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Evolution très limitée</a:t>
            </a:r>
          </a:p>
          <a:p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l="-838" t="8224" r="838" b="9100"/>
          <a:stretch/>
        </p:blipFill>
        <p:spPr>
          <a:xfrm>
            <a:off x="439924" y="1861188"/>
            <a:ext cx="3308053" cy="203029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/>
          <a:srcRect r="21012"/>
          <a:stretch/>
        </p:blipFill>
        <p:spPr>
          <a:xfrm>
            <a:off x="5076056" y="3382325"/>
            <a:ext cx="4006691" cy="34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5250"/>
            <a:ext cx="9209996" cy="6907497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3808" y="1268760"/>
            <a:ext cx="5688632" cy="504056"/>
          </a:xfrm>
        </p:spPr>
        <p:txBody>
          <a:bodyPr>
            <a:noAutofit/>
          </a:bodyPr>
          <a:lstStyle/>
          <a:p>
            <a:pPr algn="r"/>
            <a:r>
              <a:rPr lang="fr-BE" sz="2800" dirty="0">
                <a:latin typeface="Arial" panose="020B0604020202020204" pitchFamily="34" charset="0"/>
                <a:cs typeface="Arial" panose="020B0604020202020204" pitchFamily="34" charset="0"/>
              </a:rPr>
              <a:t>Législation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39924" y="6237312"/>
            <a:ext cx="568863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1400" dirty="0">
                <a:solidFill>
                  <a:srgbClr val="4B4B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 de secours de la Wallonie Picarde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203848" y="260648"/>
            <a:ext cx="568863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BE" sz="1200" dirty="0">
                <a:solidFill>
                  <a:srgbClr val="B9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CHENILLE PROCESSIONNAIRE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39924" y="1780275"/>
            <a:ext cx="84525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1400" b="1" dirty="0">
                <a:latin typeface="Arial" panose="020B0604020202020204" pitchFamily="34" charset="0"/>
                <a:cs typeface="Arial" panose="020B0604020202020204" pitchFamily="34" charset="0"/>
              </a:rPr>
              <a:t>CM 12 OCTOBRE 2020 relative a l’intervention des zones de secours dans le cadre de la lutte contre les chenilles processionnaires 	</a:t>
            </a:r>
            <a:r>
              <a:rPr lang="fr-BE" sz="1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Elle </a:t>
            </a:r>
            <a:r>
              <a:rPr lang="fr-BE" sz="1400" dirty="0"/>
              <a:t>remplace la circulaire du 5 mars 2009 qui est abrogée</a:t>
            </a:r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Qui est responsable de quoi 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Quand et comment intervenir ?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Recommandations concernant les interventions et les EPI</a:t>
            </a:r>
          </a:p>
          <a:p>
            <a:endParaRPr lang="fr-BE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BE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Sur terrain privé, il appartient au propriétaire </a:t>
            </a: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de contacter une société spécialisée afin de faire détruire le nid à ses frais.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BE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Sur le domaine public, il incombe aux autorités communales </a:t>
            </a: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de veiller à l’éradication, intervention par  les services techniques communaux ou par une firme spécialisée.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Pour les communes, il y a lieu de s’équiper à temps des moyens de lutte indispensables (brûleurs à gaz) ainsi que des équipements de protection pour le personnel des services communaux.</a:t>
            </a:r>
          </a:p>
          <a:p>
            <a:pPr algn="just"/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Ce n'est que lorsqu'un nid </a:t>
            </a:r>
            <a:r>
              <a:rPr lang="fr-BE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sur le domaine public</a:t>
            </a: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 représente une </a:t>
            </a:r>
            <a:r>
              <a:rPr lang="fr-BE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menace pour la sécurité ou la salubrité</a:t>
            </a: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 publiques, que l'on peut faire appel à l'assistance de la </a:t>
            </a:r>
            <a:r>
              <a:rPr lang="fr-BE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zone de secours</a:t>
            </a: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 territorialement compétente.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La zone de secours peut demander une rétribution.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B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68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5250"/>
            <a:ext cx="9209996" cy="6907497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3808" y="1268760"/>
            <a:ext cx="5688632" cy="504056"/>
          </a:xfrm>
        </p:spPr>
        <p:txBody>
          <a:bodyPr>
            <a:noAutofit/>
          </a:bodyPr>
          <a:lstStyle/>
          <a:p>
            <a:pPr algn="r"/>
            <a:r>
              <a:rPr lang="fr-BE" sz="2800" dirty="0">
                <a:latin typeface="Arial" panose="020B0604020202020204" pitchFamily="34" charset="0"/>
                <a:cs typeface="Arial" panose="020B0604020202020204" pitchFamily="34" charset="0"/>
              </a:rPr>
              <a:t>Législation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203848" y="260648"/>
            <a:ext cx="568863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BE" sz="1200" dirty="0">
                <a:solidFill>
                  <a:srgbClr val="B9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CHENILLE PROCESSIONNAIRE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698" y="260648"/>
            <a:ext cx="6820852" cy="6420746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251520" y="1772816"/>
            <a:ext cx="2170194" cy="21242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Arborescence de décision pour le contrôle des chenilles processionnaires</a:t>
            </a:r>
          </a:p>
        </p:txBody>
      </p:sp>
    </p:spTree>
    <p:extLst>
      <p:ext uri="{BB962C8B-B14F-4D97-AF65-F5344CB8AC3E}">
        <p14:creationId xmlns:p14="http://schemas.microsoft.com/office/powerpoint/2010/main" val="23074338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2984</TotalTime>
  <Words>901</Words>
  <Application>Microsoft Office PowerPoint</Application>
  <PresentationFormat>Affichage à l'écran (4:3)</PresentationFormat>
  <Paragraphs>135</Paragraphs>
  <Slides>12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Courier New</vt:lpstr>
      <vt:lpstr>Wingdings</vt:lpstr>
      <vt:lpstr>Thème Office</vt:lpstr>
      <vt:lpstr>Présentation PowerPoint</vt:lpstr>
      <vt:lpstr>Présentation PowerPoint</vt:lpstr>
      <vt:lpstr>Biologie</vt:lpstr>
      <vt:lpstr>Santé et traitement</vt:lpstr>
      <vt:lpstr>Identification</vt:lpstr>
      <vt:lpstr>Observations (juin 2020)</vt:lpstr>
      <vt:lpstr>Observations (aujourd’hui)</vt:lpstr>
      <vt:lpstr>Législation</vt:lpstr>
      <vt:lpstr>Législation</vt:lpstr>
      <vt:lpstr>Quels services interviennent ?</vt:lpstr>
      <vt:lpstr>Législation (2)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MK-jeremy</dc:creator>
  <cp:lastModifiedBy>celine vandenbulcke</cp:lastModifiedBy>
  <cp:revision>100</cp:revision>
  <dcterms:created xsi:type="dcterms:W3CDTF">2015-01-26T15:33:33Z</dcterms:created>
  <dcterms:modified xsi:type="dcterms:W3CDTF">2022-03-25T07:06:40Z</dcterms:modified>
</cp:coreProperties>
</file>