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69" r:id="rId15"/>
    <p:sldId id="270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FEF5FD-6F45-D187-9BA8-42F2D43F4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9D6B98-7907-6E1C-AF75-2C8D9DB26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1D0547-325C-B83D-A5E4-F9DB8909B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0C8F-2DCD-491D-9BA0-084BD7758E0A}" type="datetimeFigureOut">
              <a:rPr lang="fr-BE" smtClean="0"/>
              <a:t>22-01-26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2A4AF8-691B-D349-8BAA-9E0D71B95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754FD7-B0D2-29AE-4895-D83604C5E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9B977-3223-4439-A371-1C72BD083F3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37525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BA10D8-2799-98A1-8FD4-9ACB0697C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B1E3B4-7A69-A44B-3BFA-3A4DAA4D4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86AE80-C6CC-7F43-4656-EBDF25667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0C8F-2DCD-491D-9BA0-084BD7758E0A}" type="datetimeFigureOut">
              <a:rPr lang="fr-BE" smtClean="0"/>
              <a:t>22-01-26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24C235-967A-13B5-FD2A-2E658D937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9D046-8104-350D-2BDC-A5B6A0034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9B977-3223-4439-A371-1C72BD083F3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6311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7A8DB4-F1A4-08BF-2576-AB5705562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EE96E9-3FEE-FA5F-1DBC-CE165B134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AF7B4B-D9AC-9331-3B80-4388D0487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0C8F-2DCD-491D-9BA0-084BD7758E0A}" type="datetimeFigureOut">
              <a:rPr lang="fr-BE" smtClean="0"/>
              <a:t>22-01-26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A49729-48B8-2F06-837C-FB46E1CA1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88CE9C-3C46-9C87-FC80-748585A4A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9B977-3223-4439-A371-1C72BD083F3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28536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4DF180-0102-0FFB-AAC8-470D14F75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FC471-5A6B-0E56-B75C-21FDF91046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16D131-E75C-8AFB-05BB-26ABF477ED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8028F0-7953-24AC-DA4E-5E94FB2D0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0C8F-2DCD-491D-9BA0-084BD7758E0A}" type="datetimeFigureOut">
              <a:rPr lang="fr-BE" smtClean="0"/>
              <a:t>22-01-26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21C375-B22E-B7AD-DE50-87733EAE1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FA2EBA3-3A38-86F7-4C86-F2F6B0D7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9B977-3223-4439-A371-1C72BD083F3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96602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E186E-8108-BE57-E48C-BFCF1CBA6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8C514A-3B59-AA33-6D91-E91E4A87F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2368D1-EE98-98B9-5DD4-950828FC8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65F52AF-A56B-6292-AC77-D80C7DDB1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9C91F41-5C52-FC46-8525-951215FFE3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11A2182-86BC-CC51-BE90-53609EC62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0C8F-2DCD-491D-9BA0-084BD7758E0A}" type="datetimeFigureOut">
              <a:rPr lang="fr-BE" smtClean="0"/>
              <a:t>22-01-26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754D613-F32C-59ED-1BA7-CA1509B2F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714329C-42FD-95E6-A714-3214B06A8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9B977-3223-4439-A371-1C72BD083F3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2330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FDA487-0597-1D7C-E2AB-3E997366D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85AB4B4-8E60-23C4-A80D-EF43BEB5D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0C8F-2DCD-491D-9BA0-084BD7758E0A}" type="datetimeFigureOut">
              <a:rPr lang="fr-BE" smtClean="0"/>
              <a:t>22-01-26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426128-05B6-EF89-27B2-E34C8B23D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4DEDD31-73B7-C887-7CF7-A964AC038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9B977-3223-4439-A371-1C72BD083F3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12173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3C0B877-5C67-DE2F-2572-219EE74E5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0C8F-2DCD-491D-9BA0-084BD7758E0A}" type="datetimeFigureOut">
              <a:rPr lang="fr-BE" smtClean="0"/>
              <a:t>22-01-26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3201250-C499-3D89-92FB-1AE0A983D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8C52F-7BC5-2BFA-C556-A5228129F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9B977-3223-4439-A371-1C72BD083F3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7689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A41414-A943-3E14-58EB-23D4980CB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E93BDB-842D-AED4-11DD-812D7F882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EB3A70-9956-16CC-C424-701C28038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CED5D64-35F9-9445-1DFB-D6DEB4FB0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0C8F-2DCD-491D-9BA0-084BD7758E0A}" type="datetimeFigureOut">
              <a:rPr lang="fr-BE" smtClean="0"/>
              <a:t>22-01-26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7D7C81-A50C-4E68-B76D-017BC29C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FA93C6-D450-A15B-948E-7283022B5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9B977-3223-4439-A371-1C72BD083F3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94221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E6FDB8-701A-86A8-435A-C2EFD5609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0B59F41-0C44-6CAD-0664-6CF48A51DF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9ADF7A-5315-E310-C897-1C2E01FAA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3D0E0A9-C020-56F4-712F-1701895EA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0C8F-2DCD-491D-9BA0-084BD7758E0A}" type="datetimeFigureOut">
              <a:rPr lang="fr-BE" smtClean="0"/>
              <a:t>22-01-26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4EDA90-C9A7-BE56-6E73-DD28D71E4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8AA198-A066-F2F3-B9FE-6FB7497CA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9B977-3223-4439-A371-1C72BD083F3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2243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8736CA-4D3D-2281-B496-4BC023E1A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BCB994-5F93-C51F-6847-A88BC478ED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2E8B97-A41F-AA74-3182-F1A90F8F0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0C8F-2DCD-491D-9BA0-084BD7758E0A}" type="datetimeFigureOut">
              <a:rPr lang="fr-BE" smtClean="0"/>
              <a:t>22-01-26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5E264C-7A27-88FC-5DE0-A7449EC6A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D5B84-70D2-00EF-6245-6C6F2C8BC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9B977-3223-4439-A371-1C72BD083F3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926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6D9DCB8-B054-114F-0876-A6BD3AEE84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F1348FB-8F48-3108-C4C9-31EA12E277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B5C992-0A20-EB11-05D7-FAC4A298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0C8F-2DCD-491D-9BA0-084BD7758E0A}" type="datetimeFigureOut">
              <a:rPr lang="fr-BE" smtClean="0"/>
              <a:t>22-01-26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A6889E-181F-59C7-24C7-D763299F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44EA9E-B760-AD28-15DB-1D1677DBD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9B977-3223-4439-A371-1C72BD083F3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37802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3AA4853-EF8F-7B6C-3619-EC3FFBA43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353BCC8-F793-33C9-F485-426FD4E8D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9660B6-D257-C691-3396-332A7E37A4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4E0C8F-2DCD-491D-9BA0-084BD7758E0A}" type="datetimeFigureOut">
              <a:rPr lang="fr-BE" smtClean="0"/>
              <a:t>22-01-26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65C564-C42F-65C8-54D3-0F6126817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E25B04-33C3-7B53-AD55-1AAB44A99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39B977-3223-4439-A371-1C72BD083F3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10492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lagrange@mouscron.b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F37941-5766-FBB6-F0FB-C28D0BFC5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68412"/>
          </a:xfrm>
        </p:spPr>
        <p:txBody>
          <a:bodyPr/>
          <a:lstStyle/>
          <a:p>
            <a:r>
              <a:rPr lang="fr-BE" dirty="0"/>
              <a:t>La Grange</a:t>
            </a:r>
          </a:p>
        </p:txBody>
      </p:sp>
      <p:pic>
        <p:nvPicPr>
          <p:cNvPr id="5" name="Image 4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DD8CF35E-C074-7E35-86F2-86F984FDA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523" y="3509963"/>
            <a:ext cx="4504953" cy="27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623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ce réservé du contenu 4" descr="Une image contenant herbe, plein air, bâtiment, nuage&#10;&#10;Le contenu généré par l’IA peut être incorrect.">
            <a:extLst>
              <a:ext uri="{FF2B5EF4-FFF2-40B4-BE49-F238E27FC236}">
                <a16:creationId xmlns:a16="http://schemas.microsoft.com/office/drawing/2014/main" id="{10C474AA-D9F5-52EF-098A-3F98C4BDC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0" b="37539"/>
          <a:stretch>
            <a:fillRect/>
          </a:stretch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4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sX0" fmla="*/ 0 w 1371600"/>
              <a:gd name="csY0" fmla="*/ 0 h 18288"/>
              <a:gd name="csX1" fmla="*/ 685800 w 1371600"/>
              <a:gd name="csY1" fmla="*/ 0 h 18288"/>
              <a:gd name="csX2" fmla="*/ 1371600 w 1371600"/>
              <a:gd name="csY2" fmla="*/ 0 h 18288"/>
              <a:gd name="csX3" fmla="*/ 1371600 w 1371600"/>
              <a:gd name="csY3" fmla="*/ 18288 h 18288"/>
              <a:gd name="csX4" fmla="*/ 713232 w 1371600"/>
              <a:gd name="csY4" fmla="*/ 18288 h 18288"/>
              <a:gd name="csX5" fmla="*/ 0 w 1371600"/>
              <a:gd name="csY5" fmla="*/ 18288 h 18288"/>
              <a:gd name="csX6" fmla="*/ 0 w 1371600"/>
              <a:gd name="csY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2307BCE-C1C0-79B0-0B04-4C684D0D3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/>
          </a:bodyPr>
          <a:lstStyle/>
          <a:p>
            <a:r>
              <a:rPr lang="fr-BE" sz="2400" dirty="0"/>
              <a:t>Salle polyvalente – événementielle</a:t>
            </a:r>
          </a:p>
          <a:p>
            <a:r>
              <a:rPr lang="fr-BE" sz="2400" dirty="0"/>
              <a:t>Rue de la </a:t>
            </a:r>
            <a:r>
              <a:rPr lang="fr-BE" sz="2400" dirty="0" err="1"/>
              <a:t>Vellerie</a:t>
            </a:r>
            <a:r>
              <a:rPr lang="fr-BE" sz="2400" dirty="0"/>
              <a:t>, 137 à 7700 Mouscron</a:t>
            </a:r>
          </a:p>
          <a:p>
            <a:r>
              <a:rPr lang="en-US" sz="2200" b="1" dirty="0" err="1"/>
              <a:t>Capacité</a:t>
            </a:r>
            <a:r>
              <a:rPr lang="en-US" sz="2200" dirty="0"/>
              <a:t> – 250 </a:t>
            </a:r>
            <a:r>
              <a:rPr lang="en-US" sz="2200" dirty="0" err="1"/>
              <a:t>personnes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462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8537FF0-C2F4-4918-D5D7-8D4891021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Implantation: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12F7B37-3308-7450-F19E-64BCC1D3B2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/>
              <a:t>Le parking de la Vellerie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/>
              <a:t>La Prairie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/>
              <a:t>Le Crié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/>
              <a:t>L’Envol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/>
              <a:t>Le Hall du Terroir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/>
              <a:t>La Grange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/>
              <a:t>Les Serres du Tremplin</a:t>
            </a:r>
            <a:endParaRPr lang="en-US" sz="22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2F8E367-07BD-3660-0BA6-9F58B1B515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23" t="17629" r="28234" b="-139"/>
          <a:stretch>
            <a:fillRect/>
          </a:stretch>
        </p:blipFill>
        <p:spPr>
          <a:xfrm>
            <a:off x="5311702" y="1199388"/>
            <a:ext cx="6880298" cy="5658612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5522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0B02F9-0A8A-3626-D31A-6652944A4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3893"/>
            <a:ext cx="10687050" cy="58031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BE" sz="2400" dirty="0"/>
              <a:t>La site de « La Grange » est une salle événementielle gérée par le Service Jeunesse depuis 2015.</a:t>
            </a:r>
          </a:p>
          <a:p>
            <a:pPr marL="0" indent="0">
              <a:buNone/>
            </a:pPr>
            <a:endParaRPr lang="fr-BE" sz="2400" dirty="0"/>
          </a:p>
          <a:p>
            <a:pPr marL="0" indent="0">
              <a:buNone/>
            </a:pPr>
            <a:r>
              <a:rPr lang="fr-BE" sz="2400" dirty="0"/>
              <a:t>Cette salle est dédiée prioritairement aux mouvements de Jeunesse membres du COJM. Ils bénéficient d’un tarif préférentiel pour leurs premières locations événementielles.</a:t>
            </a:r>
          </a:p>
          <a:p>
            <a:pPr marL="0" indent="0">
              <a:buNone/>
            </a:pPr>
            <a:endParaRPr lang="fr-BE" sz="2400" dirty="0"/>
          </a:p>
          <a:p>
            <a:pPr marL="0" indent="0">
              <a:buNone/>
            </a:pPr>
            <a:r>
              <a:rPr lang="fr-BE" sz="2400" dirty="0"/>
              <a:t>Néanmoins, le bâtiment « La Grange » est également mise en location uniquement aux associations pour des activités socio-culturelles et sportives.</a:t>
            </a:r>
          </a:p>
          <a:p>
            <a:pPr marL="0" indent="0">
              <a:buNone/>
            </a:pPr>
            <a:r>
              <a:rPr lang="fr-BE" sz="2400" dirty="0"/>
              <a:t>Les événements privés de type mariage, anniversaire ou autres ne sont pas autorisés.</a:t>
            </a:r>
          </a:p>
          <a:p>
            <a:pPr marL="0" indent="0">
              <a:buNone/>
            </a:pPr>
            <a:endParaRPr lang="fr-BE" sz="2400" dirty="0"/>
          </a:p>
          <a:p>
            <a:pPr marL="0" indent="0">
              <a:buNone/>
            </a:pPr>
            <a:r>
              <a:rPr lang="fr-BE" sz="2400" dirty="0"/>
              <a:t>La Prairie et l’Envol, voisines de notre infrastructure bénéficient d’une convention particulière pour l’organisation de leurs ateliers réguliers dans nos locaux.</a:t>
            </a:r>
          </a:p>
        </p:txBody>
      </p:sp>
    </p:spTree>
    <p:extLst>
      <p:ext uri="{BB962C8B-B14F-4D97-AF65-F5344CB8AC3E}">
        <p14:creationId xmlns:p14="http://schemas.microsoft.com/office/powerpoint/2010/main" val="2605480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Espace réservé du contenu 7" descr="Une image contenant bâtiment, intérieur, sol, Revêtement de sol&#10;&#10;Le contenu généré par l’IA peut être incorrect.">
            <a:extLst>
              <a:ext uri="{FF2B5EF4-FFF2-40B4-BE49-F238E27FC236}">
                <a16:creationId xmlns:a16="http://schemas.microsoft.com/office/drawing/2014/main" id="{9B8BFD37-412B-2081-9E13-3337031650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00C700C-4633-0A5A-1C2C-79533764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Composition: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C90DAD-BE19-FF74-B09B-6D318FD83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Hall </a:t>
            </a:r>
            <a:r>
              <a:rPr lang="en-US" sz="2000" dirty="0" err="1">
                <a:solidFill>
                  <a:srgbClr val="FF0000"/>
                </a:solidFill>
              </a:rPr>
              <a:t>d’entrée</a:t>
            </a:r>
            <a:endParaRPr lang="en-US" sz="2000" dirty="0">
              <a:solidFill>
                <a:srgbClr val="FF0000"/>
              </a:solidFill>
            </a:endParaRP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Annexe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Cuisine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Bloc sanitaire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Rouge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Orange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Fumoir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Grande salle</a:t>
            </a:r>
          </a:p>
        </p:txBody>
      </p:sp>
    </p:spTree>
    <p:extLst>
      <p:ext uri="{BB962C8B-B14F-4D97-AF65-F5344CB8AC3E}">
        <p14:creationId xmlns:p14="http://schemas.microsoft.com/office/powerpoint/2010/main" val="2227942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DF6A17-B3B7-ED34-FC64-B85DC560F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C1949EA-C5DA-D0DF-870E-F6FE70A01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5AC91944-1D00-9B32-E437-906B2CCDB0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" r="300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6DF4846-8F35-2EA0-D2BA-596689887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1809968-3C2F-F31E-23E0-785A9B564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Composition: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AAC123A-1454-5D1E-32D9-4E5554911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Hall </a:t>
            </a:r>
            <a:r>
              <a:rPr lang="en-US" sz="2000" dirty="0" err="1"/>
              <a:t>d’entrée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0000"/>
                </a:solidFill>
              </a:rPr>
              <a:t>Annexe</a:t>
            </a:r>
            <a:endParaRPr lang="en-US" sz="2000" dirty="0">
              <a:solidFill>
                <a:srgbClr val="FF0000"/>
              </a:solidFill>
            </a:endParaRP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47 m²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Cuisine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Bloc sanitaire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Rouge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Orange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Local </a:t>
            </a:r>
            <a:r>
              <a:rPr lang="en-US" sz="2000" dirty="0" err="1"/>
              <a:t>sono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Grande salle</a:t>
            </a:r>
          </a:p>
        </p:txBody>
      </p:sp>
    </p:spTree>
    <p:extLst>
      <p:ext uri="{BB962C8B-B14F-4D97-AF65-F5344CB8AC3E}">
        <p14:creationId xmlns:p14="http://schemas.microsoft.com/office/powerpoint/2010/main" val="4094433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54B9D5-7E3F-9AA1-AD33-D037B8D4F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13BDED5-9983-9AB3-7ABF-CF51450AB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7002EF1E-0F74-B260-1B82-F4D749643C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" r="300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69797AD-D9F8-132F-583F-36B392A5E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80436CB-AC04-814B-3DFE-795E5CEAE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Composition: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E2AD6F5-C3D4-0D35-68CC-A3B5536C7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434201"/>
            <a:ext cx="4136136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Hall </a:t>
            </a:r>
            <a:r>
              <a:rPr lang="en-US" sz="2000" dirty="0" err="1"/>
              <a:t>d’entrée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Annexe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Cuisine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18 m²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Ne </a:t>
            </a:r>
            <a:r>
              <a:rPr lang="en-US" sz="1600" dirty="0" err="1">
                <a:solidFill>
                  <a:srgbClr val="FF0000"/>
                </a:solidFill>
              </a:rPr>
              <a:t>permet</a:t>
            </a:r>
            <a:r>
              <a:rPr lang="en-US" sz="1600" dirty="0">
                <a:solidFill>
                  <a:srgbClr val="FF0000"/>
                </a:solidFill>
              </a:rPr>
              <a:t> pas de </a:t>
            </a:r>
            <a:r>
              <a:rPr lang="en-US" sz="1600" dirty="0" err="1">
                <a:solidFill>
                  <a:srgbClr val="FF0000"/>
                </a:solidFill>
              </a:rPr>
              <a:t>cuisiner</a:t>
            </a:r>
            <a:r>
              <a:rPr lang="en-US" sz="1600" dirty="0">
                <a:solidFill>
                  <a:srgbClr val="FF0000"/>
                </a:solidFill>
              </a:rPr>
              <a:t> sur place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Bloc sanitaire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Rouge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Orange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Fumoir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Grande salle</a:t>
            </a:r>
          </a:p>
        </p:txBody>
      </p:sp>
    </p:spTree>
    <p:extLst>
      <p:ext uri="{BB962C8B-B14F-4D97-AF65-F5344CB8AC3E}">
        <p14:creationId xmlns:p14="http://schemas.microsoft.com/office/powerpoint/2010/main" val="4210548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AF61DA-D045-7088-C4AF-0FA9E07FD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2154C3C7-FAEC-D4F3-D12C-595793395E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9" r="26330"/>
          <a:stretch>
            <a:fillRect/>
          </a:stretch>
        </p:blipFill>
        <p:spPr>
          <a:xfrm rot="16200000">
            <a:off x="3928177" y="-1405821"/>
            <a:ext cx="6858000" cy="966964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EB22FCE-EFBF-D020-2BD7-6F682023F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Composition: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E376E42-5476-13D4-B544-EFD50144D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Hall </a:t>
            </a:r>
            <a:r>
              <a:rPr lang="en-US" sz="2000" dirty="0" err="1"/>
              <a:t>d’entrée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Annexe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Cuisine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Bloc sanitaire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Rouge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Orange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Fumoir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Grande salle</a:t>
            </a:r>
          </a:p>
        </p:txBody>
      </p:sp>
    </p:spTree>
    <p:extLst>
      <p:ext uri="{BB962C8B-B14F-4D97-AF65-F5344CB8AC3E}">
        <p14:creationId xmlns:p14="http://schemas.microsoft.com/office/powerpoint/2010/main" val="240064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64A2A7-F240-9FA6-299D-3651A74BB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4F063122-6806-A2E3-045B-BCDAE401C5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0FD998F-DF00-783F-9D31-E5F7DDA24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Composition: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542ADC9-5629-E3E4-8687-06BC83C1D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Hall </a:t>
            </a:r>
            <a:r>
              <a:rPr lang="en-US" sz="2000" dirty="0" err="1"/>
              <a:t>d’entrée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Annexe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Cuisine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Bloc sanitaire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Salle Rouge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18 m² Pour stockage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Orange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Fumoir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Grande salle</a:t>
            </a:r>
          </a:p>
        </p:txBody>
      </p:sp>
    </p:spTree>
    <p:extLst>
      <p:ext uri="{BB962C8B-B14F-4D97-AF65-F5344CB8AC3E}">
        <p14:creationId xmlns:p14="http://schemas.microsoft.com/office/powerpoint/2010/main" val="3529380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307601-5640-2E75-0844-53E0DFE47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8F4237B-B041-A2DE-5571-3BCD449BD1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735BCB37-5A41-892A-F4E5-DFBD39CF3A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" r="3001"/>
          <a:stretch/>
        </p:blipFill>
        <p:spPr>
          <a:xfrm>
            <a:off x="4368053" y="10"/>
            <a:ext cx="9669642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33B693A-DE28-6BB4-ACDD-31DF1ACDB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1A75D95-8EF4-8F51-1BCF-EE8C42171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Composition: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E38CE26-4F5D-4CD5-A32B-85584516B8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Hall </a:t>
            </a:r>
            <a:r>
              <a:rPr lang="en-US" sz="2000" dirty="0" err="1"/>
              <a:t>d’entrée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Annexe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Cuisine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Bloc sanitaire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Rouge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Salle Orange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25 m² reserve à la Prairie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Fumoir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Grande salle</a:t>
            </a:r>
          </a:p>
        </p:txBody>
      </p:sp>
    </p:spTree>
    <p:extLst>
      <p:ext uri="{BB962C8B-B14F-4D97-AF65-F5344CB8AC3E}">
        <p14:creationId xmlns:p14="http://schemas.microsoft.com/office/powerpoint/2010/main" val="2220293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5FBAFE-597F-211D-F884-1F16032BC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CACDD9F-6D9D-99A6-45E0-C5BD609F1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09A3D8C7-4D70-63B5-F701-233F2E870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" r="300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B602131-97A7-4FD3-D34F-1F959F2ED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9E7EB24-C06B-2B04-AC9E-153648E5E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Composition: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E550A4B-AAB8-9930-4401-A44AD2823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Hall </a:t>
            </a:r>
            <a:r>
              <a:rPr lang="en-US" sz="2000" dirty="0" err="1"/>
              <a:t>d’entrée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Annexe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Cuisine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Bloc sanitaire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Rouge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Orange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Fumoir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Grande salle</a:t>
            </a:r>
          </a:p>
        </p:txBody>
      </p:sp>
    </p:spTree>
    <p:extLst>
      <p:ext uri="{BB962C8B-B14F-4D97-AF65-F5344CB8AC3E}">
        <p14:creationId xmlns:p14="http://schemas.microsoft.com/office/powerpoint/2010/main" val="4054607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969845-C935-BFC1-3879-19B79A58E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724888F4-97A6-2E5A-5DC9-481A40967A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4" r="10344"/>
          <a:stretch/>
        </p:blipFill>
        <p:spPr>
          <a:xfrm rot="10800000">
            <a:off x="1" y="10"/>
            <a:ext cx="9669642" cy="685799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0200052-221A-0A00-1726-8EA65E364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Composition: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0A3F273-762A-7A2F-73ED-502D52078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Hall </a:t>
            </a:r>
            <a:r>
              <a:rPr lang="en-US" sz="2000" dirty="0" err="1"/>
              <a:t>d’entrée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Annexe</a:t>
            </a: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Cuisine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Bloc sanitaire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Rouge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Salle Orange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Fumoir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Grande salle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265m² </a:t>
            </a:r>
          </a:p>
        </p:txBody>
      </p:sp>
    </p:spTree>
    <p:extLst>
      <p:ext uri="{BB962C8B-B14F-4D97-AF65-F5344CB8AC3E}">
        <p14:creationId xmlns:p14="http://schemas.microsoft.com/office/powerpoint/2010/main" val="2303404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Espace réservé du contenu 5" descr="Une image contenant mur, texte, intérieur, maison&#10;&#10;Le contenu généré par l’IA peut être incorrect.">
            <a:extLst>
              <a:ext uri="{FF2B5EF4-FFF2-40B4-BE49-F238E27FC236}">
                <a16:creationId xmlns:a16="http://schemas.microsoft.com/office/drawing/2014/main" id="{74E881D6-D928-FCA6-E898-6AE78F8629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7" r="14572"/>
          <a:stretch>
            <a:fillRect/>
          </a:stretch>
        </p:blipFill>
        <p:spPr>
          <a:xfrm rot="10800000"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E9AA991-F611-9186-6999-C2316D565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Matériel à disposition: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5A5AD2-4DCF-8493-34EF-9569BEFCE7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2000" dirty="0"/>
              <a:t>6 </a:t>
            </a:r>
            <a:r>
              <a:rPr lang="en-US" sz="2000" dirty="0" err="1"/>
              <a:t>comptoirs</a:t>
            </a:r>
            <a:r>
              <a:rPr lang="en-US" sz="2000" dirty="0"/>
              <a:t> </a:t>
            </a:r>
            <a:r>
              <a:rPr lang="en-US" sz="2000" dirty="0" err="1"/>
              <a:t>amovibles</a:t>
            </a:r>
            <a:r>
              <a:rPr lang="en-US" sz="2000" dirty="0"/>
              <a:t> </a:t>
            </a:r>
            <a:r>
              <a:rPr lang="en-US" sz="2000" dirty="0" err="1"/>
              <a:t>dont</a:t>
            </a:r>
            <a:r>
              <a:rPr lang="en-US" sz="2000" dirty="0"/>
              <a:t> 2 avec double </a:t>
            </a:r>
            <a:r>
              <a:rPr lang="en-US" sz="2000" dirty="0" err="1"/>
              <a:t>évier</a:t>
            </a:r>
            <a:endParaRPr lang="en-US" sz="2000" dirty="0"/>
          </a:p>
          <a:p>
            <a:r>
              <a:rPr lang="en-US" sz="2000" dirty="0"/>
              <a:t>47 tables </a:t>
            </a:r>
            <a:r>
              <a:rPr lang="en-US" sz="2000" dirty="0" err="1"/>
              <a:t>pliables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1600" dirty="0"/>
              <a:t>(78 cm sur 185 cm)</a:t>
            </a:r>
          </a:p>
          <a:p>
            <a:r>
              <a:rPr lang="en-US" sz="2000" dirty="0"/>
              <a:t>250 chaises</a:t>
            </a:r>
          </a:p>
          <a:p>
            <a:r>
              <a:rPr lang="en-US" sz="2000" dirty="0"/>
              <a:t>18 podiums </a:t>
            </a:r>
            <a:br>
              <a:rPr lang="en-US" sz="2000" dirty="0"/>
            </a:br>
            <a:r>
              <a:rPr lang="en-US" sz="1600" dirty="0"/>
              <a:t>(1m sur 2m)</a:t>
            </a:r>
          </a:p>
          <a:p>
            <a:r>
              <a:rPr lang="en-US" sz="2000" dirty="0"/>
              <a:t>5 </a:t>
            </a:r>
            <a:r>
              <a:rPr lang="en-US" sz="2000" dirty="0" err="1"/>
              <a:t>dessertes</a:t>
            </a:r>
            <a:endParaRPr lang="en-US" sz="2000" dirty="0"/>
          </a:p>
          <a:p>
            <a:r>
              <a:rPr lang="en-US" sz="2000" dirty="0"/>
              <a:t>11 tables </a:t>
            </a:r>
            <a:r>
              <a:rPr lang="en-US" sz="2000" dirty="0" err="1"/>
              <a:t>hautes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Housses</a:t>
            </a:r>
            <a:r>
              <a:rPr lang="en-US" sz="2000" dirty="0"/>
              <a:t> de table </a:t>
            </a:r>
            <a:r>
              <a:rPr lang="en-US" sz="2000" dirty="0" err="1"/>
              <a:t>hautes</a:t>
            </a:r>
            <a:endParaRPr lang="en-US" sz="2000" dirty="0"/>
          </a:p>
          <a:p>
            <a:r>
              <a:rPr lang="en-US" sz="2000" dirty="0"/>
              <a:t>1 </a:t>
            </a:r>
            <a:r>
              <a:rPr lang="en-US" sz="2000" dirty="0" err="1"/>
              <a:t>projecteur</a:t>
            </a:r>
            <a:r>
              <a:rPr lang="en-US" sz="2000" dirty="0"/>
              <a:t> avec </a:t>
            </a:r>
            <a:r>
              <a:rPr lang="en-US" sz="2000" dirty="0" err="1"/>
              <a:t>écran</a:t>
            </a:r>
            <a:endParaRPr lang="en-US" sz="2000" dirty="0"/>
          </a:p>
          <a:p>
            <a:r>
              <a:rPr lang="en-US" sz="2000" dirty="0"/>
              <a:t>2 bacs </a:t>
            </a:r>
            <a:r>
              <a:rPr lang="en-US" sz="2000" dirty="0" err="1"/>
              <a:t>frigos</a:t>
            </a:r>
            <a:r>
              <a:rPr lang="en-US" sz="2000" dirty="0"/>
              <a:t> </a:t>
            </a:r>
            <a:r>
              <a:rPr lang="en-US" sz="2000" dirty="0" err="1"/>
              <a:t>moyennant</a:t>
            </a:r>
            <a:r>
              <a:rPr lang="en-US" sz="2000" dirty="0"/>
              <a:t> </a:t>
            </a:r>
            <a:r>
              <a:rPr lang="en-US" sz="2000" dirty="0" err="1"/>
              <a:t>redevance</a:t>
            </a:r>
            <a:r>
              <a:rPr lang="en-US" sz="2000" dirty="0"/>
              <a:t> </a:t>
            </a:r>
            <a:r>
              <a:rPr lang="en-US" sz="2000" dirty="0" err="1"/>
              <a:t>supplémentaire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7962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07DFD7CA-959C-EEF8-A8CC-42191E119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Tarifs 2026: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F2FB128-367B-38BA-F49D-53AB00C80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Première location COJM				113,00€										</a:t>
            </a:r>
            <a:r>
              <a:rPr lang="fr-BE" sz="1800" dirty="0"/>
              <a:t>pour 24h00</a:t>
            </a:r>
            <a:endParaRPr lang="fr-BE" dirty="0"/>
          </a:p>
          <a:p>
            <a:r>
              <a:rPr lang="fr-BE" dirty="0"/>
              <a:t>Location événementielle				306,00€ </a:t>
            </a:r>
          </a:p>
          <a:p>
            <a:pPr marL="3657600" lvl="8" indent="0">
              <a:buNone/>
            </a:pPr>
            <a:r>
              <a:rPr lang="fr-BE" dirty="0"/>
              <a:t>				pour 24h00</a:t>
            </a:r>
          </a:p>
          <a:p>
            <a:r>
              <a:rPr lang="fr-BE" dirty="0"/>
              <a:t>Supplément pour dépassement de 24h00	50,00€</a:t>
            </a:r>
          </a:p>
          <a:p>
            <a:r>
              <a:rPr lang="fr-BE" dirty="0"/>
              <a:t>Location pour réunions et ateliers*</a:t>
            </a:r>
          </a:p>
          <a:p>
            <a:pPr lvl="1"/>
            <a:r>
              <a:rPr lang="fr-BE" dirty="0"/>
              <a:t>Grande salle 						4,00€ </a:t>
            </a:r>
            <a:r>
              <a:rPr lang="fr-BE" sz="1800" dirty="0"/>
              <a:t>par heure</a:t>
            </a:r>
          </a:p>
          <a:p>
            <a:pPr lvl="1"/>
            <a:r>
              <a:rPr lang="fr-BE" dirty="0"/>
              <a:t>Annexe							3,00€ </a:t>
            </a:r>
            <a:r>
              <a:rPr lang="fr-BE" sz="1800" dirty="0"/>
              <a:t>par heure</a:t>
            </a:r>
          </a:p>
          <a:p>
            <a:pPr lvl="1"/>
            <a:r>
              <a:rPr lang="fr-BE" dirty="0"/>
              <a:t>Salle rouge						3,00€ </a:t>
            </a:r>
            <a:r>
              <a:rPr lang="fr-BE" sz="1800" dirty="0"/>
              <a:t>par heure</a:t>
            </a:r>
          </a:p>
          <a:p>
            <a:pPr marL="457200" lvl="1" indent="0">
              <a:buNone/>
            </a:pPr>
            <a:r>
              <a:rPr lang="fr-BE" sz="1800" dirty="0"/>
              <a:t>* Une heure entamée est facturée entièrement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58616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7BC0C8-06F1-3E3C-7F4B-2D3C5DDCA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/>
              <a:t>Contacts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30CEE7-77C3-3419-2134-CD792D218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u="sng" dirty="0"/>
              <a:t>Infos et réservations:</a:t>
            </a:r>
          </a:p>
          <a:p>
            <a:pPr marL="0" indent="0" algn="ctr">
              <a:buNone/>
            </a:pPr>
            <a:r>
              <a:rPr lang="fr-BE" dirty="0"/>
              <a:t>SERVICE JEUNESSE</a:t>
            </a:r>
          </a:p>
          <a:p>
            <a:pPr marL="0" indent="0" algn="ctr">
              <a:buNone/>
            </a:pPr>
            <a:r>
              <a:rPr lang="fr-BE" dirty="0"/>
              <a:t>Rachel PARENT et Maud DE MULLIER</a:t>
            </a:r>
          </a:p>
          <a:p>
            <a:pPr marL="0" indent="0">
              <a:buNone/>
            </a:pPr>
            <a:r>
              <a:rPr lang="fr-BE" dirty="0"/>
              <a:t>	Par mail:			</a:t>
            </a:r>
            <a:r>
              <a:rPr lang="fr-BE" dirty="0">
                <a:hlinkClick r:id="rId2"/>
              </a:rPr>
              <a:t>lagrange@mouscron.be</a:t>
            </a:r>
            <a:endParaRPr lang="fr-BE" dirty="0"/>
          </a:p>
          <a:p>
            <a:pPr marL="0" indent="0">
              <a:buNone/>
            </a:pPr>
            <a:r>
              <a:rPr lang="fr-BE" dirty="0"/>
              <a:t>	Par téléphone:		056/860.308 et 056/860.303</a:t>
            </a:r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39389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469</Words>
  <Application>Microsoft Office PowerPoint</Application>
  <PresentationFormat>Grand écran</PresentationFormat>
  <Paragraphs>124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Thème Office</vt:lpstr>
      <vt:lpstr>La Grange</vt:lpstr>
      <vt:lpstr>Présentation PowerPoint</vt:lpstr>
      <vt:lpstr>Implantation:</vt:lpstr>
      <vt:lpstr>Présentation PowerPoint</vt:lpstr>
      <vt:lpstr>Composition:</vt:lpstr>
      <vt:lpstr>Composition:</vt:lpstr>
      <vt:lpstr>Composition:</vt:lpstr>
      <vt:lpstr>Composition:</vt:lpstr>
      <vt:lpstr>Composition:</vt:lpstr>
      <vt:lpstr>Composition:</vt:lpstr>
      <vt:lpstr>Composition:</vt:lpstr>
      <vt:lpstr>Composition:</vt:lpstr>
      <vt:lpstr>Matériel à disposition:</vt:lpstr>
      <vt:lpstr>Tarifs 2026:</vt:lpstr>
      <vt:lpstr>Contacts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Maud DE MULLIER</dc:creator>
  <cp:lastModifiedBy>Maud DE MULLIER</cp:lastModifiedBy>
  <cp:revision>5</cp:revision>
  <dcterms:created xsi:type="dcterms:W3CDTF">2025-10-29T13:41:10Z</dcterms:created>
  <dcterms:modified xsi:type="dcterms:W3CDTF">2026-01-22T09:50:02Z</dcterms:modified>
</cp:coreProperties>
</file>